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39"/>
    <p:restoredTop sz="94671"/>
  </p:normalViewPr>
  <p:slideViewPr>
    <p:cSldViewPr snapToGrid="0" snapToObjects="1">
      <p:cViewPr>
        <p:scale>
          <a:sx n="87" d="100"/>
          <a:sy n="87" d="100"/>
        </p:scale>
        <p:origin x="1000" y="6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87AFE3D-80FB-9E4B-9E9B-04FB665EA408}" type="datetimeFigureOut">
              <a:rPr lang="en-US" smtClean="0"/>
              <a:t>1/26/18</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73775A5-98AA-2640-B3F3-61C0442C8321}" type="slidenum">
              <a:rPr lang="en-US" smtClean="0"/>
              <a:t>‹#›</a:t>
            </a:fld>
            <a:endParaRPr lang="en-US"/>
          </a:p>
        </p:txBody>
      </p:sp>
    </p:spTree>
    <p:extLst>
      <p:ext uri="{BB962C8B-B14F-4D97-AF65-F5344CB8AC3E}">
        <p14:creationId xmlns:p14="http://schemas.microsoft.com/office/powerpoint/2010/main" val="3733053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87AFE3D-80FB-9E4B-9E9B-04FB665EA408}" type="datetimeFigureOut">
              <a:rPr lang="en-US" smtClean="0"/>
              <a:t>1/26/18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73775A5-98AA-2640-B3F3-61C0442C8321}" type="slidenum">
              <a:rPr lang="en-US" smtClean="0"/>
              <a:t>‹#›</a:t>
            </a:fld>
            <a:endParaRPr lang="en-US"/>
          </a:p>
        </p:txBody>
      </p:sp>
    </p:spTree>
    <p:extLst>
      <p:ext uri="{BB962C8B-B14F-4D97-AF65-F5344CB8AC3E}">
        <p14:creationId xmlns:p14="http://schemas.microsoft.com/office/powerpoint/2010/main" val="3087258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87AFE3D-80FB-9E4B-9E9B-04FB665EA408}" type="datetimeFigureOut">
              <a:rPr lang="en-US" smtClean="0"/>
              <a:t>1/26/18</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73775A5-98AA-2640-B3F3-61C0442C8321}"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80863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F87AFE3D-80FB-9E4B-9E9B-04FB665EA408}" type="datetimeFigureOut">
              <a:rPr lang="en-US" smtClean="0"/>
              <a:t>1/26/18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73775A5-98AA-2640-B3F3-61C0442C8321}" type="slidenum">
              <a:rPr lang="en-US" smtClean="0"/>
              <a:t>‹#›</a:t>
            </a:fld>
            <a:endParaRPr lang="en-US"/>
          </a:p>
        </p:txBody>
      </p:sp>
    </p:spTree>
    <p:extLst>
      <p:ext uri="{BB962C8B-B14F-4D97-AF65-F5344CB8AC3E}">
        <p14:creationId xmlns:p14="http://schemas.microsoft.com/office/powerpoint/2010/main" val="3513053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F87AFE3D-80FB-9E4B-9E9B-04FB665EA408}" type="datetimeFigureOut">
              <a:rPr lang="en-US" smtClean="0"/>
              <a:t>1/26/18</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73775A5-98AA-2640-B3F3-61C0442C8321}"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86941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F87AFE3D-80FB-9E4B-9E9B-04FB665EA408}" type="datetimeFigureOut">
              <a:rPr lang="en-US" smtClean="0"/>
              <a:t>1/26/18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73775A5-98AA-2640-B3F3-61C0442C8321}" type="slidenum">
              <a:rPr lang="en-US" smtClean="0"/>
              <a:t>‹#›</a:t>
            </a:fld>
            <a:endParaRPr lang="en-US"/>
          </a:p>
        </p:txBody>
      </p:sp>
    </p:spTree>
    <p:extLst>
      <p:ext uri="{BB962C8B-B14F-4D97-AF65-F5344CB8AC3E}">
        <p14:creationId xmlns:p14="http://schemas.microsoft.com/office/powerpoint/2010/main" val="13198937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7AFE3D-80FB-9E4B-9E9B-04FB665EA408}" type="datetimeFigureOut">
              <a:rPr lang="en-US" smtClean="0"/>
              <a:t>1/26/18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73775A5-98AA-2640-B3F3-61C0442C8321}" type="slidenum">
              <a:rPr lang="en-US" smtClean="0"/>
              <a:t>‹#›</a:t>
            </a:fld>
            <a:endParaRPr lang="en-US"/>
          </a:p>
        </p:txBody>
      </p:sp>
    </p:spTree>
    <p:extLst>
      <p:ext uri="{BB962C8B-B14F-4D97-AF65-F5344CB8AC3E}">
        <p14:creationId xmlns:p14="http://schemas.microsoft.com/office/powerpoint/2010/main" val="3707265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7AFE3D-80FB-9E4B-9E9B-04FB665EA408}" type="datetimeFigureOut">
              <a:rPr lang="en-US" smtClean="0"/>
              <a:t>1/26/18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73775A5-98AA-2640-B3F3-61C0442C8321}" type="slidenum">
              <a:rPr lang="en-US" smtClean="0"/>
              <a:t>‹#›</a:t>
            </a:fld>
            <a:endParaRPr lang="en-US"/>
          </a:p>
        </p:txBody>
      </p:sp>
    </p:spTree>
    <p:extLst>
      <p:ext uri="{BB962C8B-B14F-4D97-AF65-F5344CB8AC3E}">
        <p14:creationId xmlns:p14="http://schemas.microsoft.com/office/powerpoint/2010/main" val="615765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7AFE3D-80FB-9E4B-9E9B-04FB665EA408}" type="datetimeFigureOut">
              <a:rPr lang="en-US" smtClean="0"/>
              <a:t>1/26/18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73775A5-98AA-2640-B3F3-61C0442C8321}" type="slidenum">
              <a:rPr lang="en-US" smtClean="0"/>
              <a:t>‹#›</a:t>
            </a:fld>
            <a:endParaRPr lang="en-US"/>
          </a:p>
        </p:txBody>
      </p:sp>
    </p:spTree>
    <p:extLst>
      <p:ext uri="{BB962C8B-B14F-4D97-AF65-F5344CB8AC3E}">
        <p14:creationId xmlns:p14="http://schemas.microsoft.com/office/powerpoint/2010/main" val="1456562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87AFE3D-80FB-9E4B-9E9B-04FB665EA408}" type="datetimeFigureOut">
              <a:rPr lang="en-US" smtClean="0"/>
              <a:t>1/26/18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73775A5-98AA-2640-B3F3-61C0442C8321}" type="slidenum">
              <a:rPr lang="en-US" smtClean="0"/>
              <a:t>‹#›</a:t>
            </a:fld>
            <a:endParaRPr lang="en-US"/>
          </a:p>
        </p:txBody>
      </p:sp>
    </p:spTree>
    <p:extLst>
      <p:ext uri="{BB962C8B-B14F-4D97-AF65-F5344CB8AC3E}">
        <p14:creationId xmlns:p14="http://schemas.microsoft.com/office/powerpoint/2010/main" val="66013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7AFE3D-80FB-9E4B-9E9B-04FB665EA408}" type="datetimeFigureOut">
              <a:rPr lang="en-US" smtClean="0"/>
              <a:t>1/26/18</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073775A5-98AA-2640-B3F3-61C0442C8321}" type="slidenum">
              <a:rPr lang="en-US" smtClean="0"/>
              <a:t>‹#›</a:t>
            </a:fld>
            <a:endParaRPr lang="en-US"/>
          </a:p>
        </p:txBody>
      </p:sp>
    </p:spTree>
    <p:extLst>
      <p:ext uri="{BB962C8B-B14F-4D97-AF65-F5344CB8AC3E}">
        <p14:creationId xmlns:p14="http://schemas.microsoft.com/office/powerpoint/2010/main" val="3782084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7AFE3D-80FB-9E4B-9E9B-04FB665EA408}" type="datetimeFigureOut">
              <a:rPr lang="en-US" smtClean="0"/>
              <a:t>1/26/18</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73775A5-98AA-2640-B3F3-61C0442C8321}" type="slidenum">
              <a:rPr lang="en-US" smtClean="0"/>
              <a:t>‹#›</a:t>
            </a:fld>
            <a:endParaRPr lang="en-US"/>
          </a:p>
        </p:txBody>
      </p:sp>
    </p:spTree>
    <p:extLst>
      <p:ext uri="{BB962C8B-B14F-4D97-AF65-F5344CB8AC3E}">
        <p14:creationId xmlns:p14="http://schemas.microsoft.com/office/powerpoint/2010/main" val="1994490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7AFE3D-80FB-9E4B-9E9B-04FB665EA408}" type="datetimeFigureOut">
              <a:rPr lang="en-US" smtClean="0"/>
              <a:t>1/26/18</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73775A5-98AA-2640-B3F3-61C0442C8321}" type="slidenum">
              <a:rPr lang="en-US" smtClean="0"/>
              <a:t>‹#›</a:t>
            </a:fld>
            <a:endParaRPr lang="en-US"/>
          </a:p>
        </p:txBody>
      </p:sp>
    </p:spTree>
    <p:extLst>
      <p:ext uri="{BB962C8B-B14F-4D97-AF65-F5344CB8AC3E}">
        <p14:creationId xmlns:p14="http://schemas.microsoft.com/office/powerpoint/2010/main" val="1976111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7AFE3D-80FB-9E4B-9E9B-04FB665EA408}" type="datetimeFigureOut">
              <a:rPr lang="en-US" smtClean="0"/>
              <a:t>1/26/18</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73775A5-98AA-2640-B3F3-61C0442C8321}" type="slidenum">
              <a:rPr lang="en-US" smtClean="0"/>
              <a:t>‹#›</a:t>
            </a:fld>
            <a:endParaRPr lang="en-US"/>
          </a:p>
        </p:txBody>
      </p:sp>
    </p:spTree>
    <p:extLst>
      <p:ext uri="{BB962C8B-B14F-4D97-AF65-F5344CB8AC3E}">
        <p14:creationId xmlns:p14="http://schemas.microsoft.com/office/powerpoint/2010/main" val="2748123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87AFE3D-80FB-9E4B-9E9B-04FB665EA408}" type="datetimeFigureOut">
              <a:rPr lang="en-US" smtClean="0"/>
              <a:t>1/26/18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73775A5-98AA-2640-B3F3-61C0442C8321}" type="slidenum">
              <a:rPr lang="en-US" smtClean="0"/>
              <a:t>‹#›</a:t>
            </a:fld>
            <a:endParaRPr lang="en-US"/>
          </a:p>
        </p:txBody>
      </p:sp>
    </p:spTree>
    <p:extLst>
      <p:ext uri="{BB962C8B-B14F-4D97-AF65-F5344CB8AC3E}">
        <p14:creationId xmlns:p14="http://schemas.microsoft.com/office/powerpoint/2010/main" val="456268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87AFE3D-80FB-9E4B-9E9B-04FB665EA408}" type="datetimeFigureOut">
              <a:rPr lang="en-US" smtClean="0"/>
              <a:t>1/26/18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73775A5-98AA-2640-B3F3-61C0442C8321}" type="slidenum">
              <a:rPr lang="en-US" smtClean="0"/>
              <a:t>‹#›</a:t>
            </a:fld>
            <a:endParaRPr lang="en-US"/>
          </a:p>
        </p:txBody>
      </p:sp>
    </p:spTree>
    <p:extLst>
      <p:ext uri="{BB962C8B-B14F-4D97-AF65-F5344CB8AC3E}">
        <p14:creationId xmlns:p14="http://schemas.microsoft.com/office/powerpoint/2010/main" val="357040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87AFE3D-80FB-9E4B-9E9B-04FB665EA408}" type="datetimeFigureOut">
              <a:rPr lang="en-US" smtClean="0"/>
              <a:t>1/26/18</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73775A5-98AA-2640-B3F3-61C0442C8321}" type="slidenum">
              <a:rPr lang="en-US" smtClean="0"/>
              <a:t>‹#›</a:t>
            </a:fld>
            <a:endParaRPr lang="en-US"/>
          </a:p>
        </p:txBody>
      </p:sp>
    </p:spTree>
    <p:extLst>
      <p:ext uri="{BB962C8B-B14F-4D97-AF65-F5344CB8AC3E}">
        <p14:creationId xmlns:p14="http://schemas.microsoft.com/office/powerpoint/2010/main" val="239408601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BE567-0F7C-0844-A0D6-B6E6E8197730}"/>
              </a:ext>
            </a:extLst>
          </p:cNvPr>
          <p:cNvSpPr>
            <a:spLocks noGrp="1"/>
          </p:cNvSpPr>
          <p:nvPr>
            <p:ph type="ctrTitle"/>
          </p:nvPr>
        </p:nvSpPr>
        <p:spPr/>
        <p:txBody>
          <a:bodyPr/>
          <a:lstStyle/>
          <a:p>
            <a:r>
              <a:rPr lang="en-CA" dirty="0"/>
              <a:t>THE IMMUNE RESPONSE</a:t>
            </a:r>
            <a:endParaRPr lang="en-US" dirty="0"/>
          </a:p>
        </p:txBody>
      </p:sp>
      <p:sp>
        <p:nvSpPr>
          <p:cNvPr id="3" name="Subtitle 2">
            <a:extLst>
              <a:ext uri="{FF2B5EF4-FFF2-40B4-BE49-F238E27FC236}">
                <a16:creationId xmlns:a16="http://schemas.microsoft.com/office/drawing/2014/main" id="{9D4DD850-8949-9B48-920D-AC4B03A183BB}"/>
              </a:ext>
            </a:extLst>
          </p:cNvPr>
          <p:cNvSpPr>
            <a:spLocks noGrp="1"/>
          </p:cNvSpPr>
          <p:nvPr>
            <p:ph type="subTitle" idx="1"/>
          </p:nvPr>
        </p:nvSpPr>
        <p:spPr/>
        <p:txBody>
          <a:bodyPr/>
          <a:lstStyle/>
          <a:p>
            <a:r>
              <a:rPr lang="en-CA" dirty="0"/>
              <a:t>PATH 417A – CASE 1 </a:t>
            </a:r>
          </a:p>
          <a:p>
            <a:r>
              <a:rPr lang="en-CA" dirty="0"/>
              <a:t>Chris Cheng</a:t>
            </a:r>
            <a:endParaRPr lang="en-US" dirty="0"/>
          </a:p>
        </p:txBody>
      </p:sp>
    </p:spTree>
    <p:extLst>
      <p:ext uri="{BB962C8B-B14F-4D97-AF65-F5344CB8AC3E}">
        <p14:creationId xmlns:p14="http://schemas.microsoft.com/office/powerpoint/2010/main" val="174202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42512-4DAE-0F44-8429-47A0EFFEA2CB}"/>
              </a:ext>
            </a:extLst>
          </p:cNvPr>
          <p:cNvSpPr>
            <a:spLocks noGrp="1"/>
          </p:cNvSpPr>
          <p:nvPr>
            <p:ph type="title"/>
          </p:nvPr>
        </p:nvSpPr>
        <p:spPr/>
        <p:txBody>
          <a:bodyPr/>
          <a:lstStyle/>
          <a:p>
            <a:r>
              <a:rPr lang="en-CA" dirty="0"/>
              <a:t>Accessory Toxins</a:t>
            </a:r>
            <a:endParaRPr lang="en-US" dirty="0"/>
          </a:p>
        </p:txBody>
      </p:sp>
      <p:sp>
        <p:nvSpPr>
          <p:cNvPr id="3" name="Content Placeholder 2">
            <a:extLst>
              <a:ext uri="{FF2B5EF4-FFF2-40B4-BE49-F238E27FC236}">
                <a16:creationId xmlns:a16="http://schemas.microsoft.com/office/drawing/2014/main" id="{650B6887-62C3-9441-B74B-867CF053A6F6}"/>
              </a:ext>
            </a:extLst>
          </p:cNvPr>
          <p:cNvSpPr>
            <a:spLocks noGrp="1"/>
          </p:cNvSpPr>
          <p:nvPr>
            <p:ph idx="1"/>
          </p:nvPr>
        </p:nvSpPr>
        <p:spPr/>
        <p:txBody>
          <a:bodyPr/>
          <a:lstStyle/>
          <a:p>
            <a:r>
              <a:rPr lang="en-CA" dirty="0" err="1"/>
              <a:t>Hemolysin</a:t>
            </a:r>
            <a:r>
              <a:rPr lang="en-CA" dirty="0"/>
              <a:t>: Creates pores in target cells and induces formation of vacuoles and then cell lysis</a:t>
            </a:r>
          </a:p>
          <a:p>
            <a:r>
              <a:rPr lang="en-CA" dirty="0" err="1"/>
              <a:t>HA.Protease</a:t>
            </a:r>
            <a:r>
              <a:rPr lang="en-CA" dirty="0"/>
              <a:t>: degrades host proteins and mucin which will permit the bacteria to detach from the epithelium and spread</a:t>
            </a:r>
          </a:p>
          <a:p>
            <a:r>
              <a:rPr lang="en-CA" dirty="0"/>
              <a:t>Multifunctional auto processing repeats-in-toxin (MARTX): depolymerizes and cross links actin which disables phagocytosis (targets macrophages) </a:t>
            </a:r>
          </a:p>
          <a:p>
            <a:r>
              <a:rPr lang="en-CA" dirty="0" err="1"/>
              <a:t>Cytolysin</a:t>
            </a:r>
            <a:r>
              <a:rPr lang="en-CA" dirty="0"/>
              <a:t>: forms pores in host cells. Creates a positive feedback loop where neutrophils are penetrated, releasing proteolytic compounds which can activate other </a:t>
            </a:r>
            <a:r>
              <a:rPr lang="en-CA" dirty="0" err="1"/>
              <a:t>Cytolysin</a:t>
            </a:r>
            <a:r>
              <a:rPr lang="en-CA" dirty="0"/>
              <a:t> and effect other nearby cells. </a:t>
            </a:r>
            <a:endParaRPr lang="en-US" dirty="0"/>
          </a:p>
        </p:txBody>
      </p:sp>
    </p:spTree>
    <p:extLst>
      <p:ext uri="{BB962C8B-B14F-4D97-AF65-F5344CB8AC3E}">
        <p14:creationId xmlns:p14="http://schemas.microsoft.com/office/powerpoint/2010/main" val="2982769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398C59F-5A18-487B-91D6-B955AACF2E50}"/>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2" name="Freeform 11">
              <a:extLst>
                <a:ext uri="{FF2B5EF4-FFF2-40B4-BE49-F238E27FC236}">
                  <a16:creationId xmlns:a16="http://schemas.microsoft.com/office/drawing/2014/main" id="{0557FAFE-C7C3-47EC-A4F5-9B2166319209}"/>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95BC28FB-3882-4674-9D79-EA58BEB7CEB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9C6EC892-83F9-402F-8552-0AD7C0556EBC}"/>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18387766-037C-4EF0-8471-D19CBF2A431F}"/>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1E364F38-6F3A-476A-93E6-962EA817C427}"/>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35C335A4-1E67-4293-8BE2-DFB085D4FBBC}"/>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9A8A0F10-2C98-4297-9F92-5D95533927BD}"/>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C3B112A3-006E-4008-A778-DB5F6A09D510}"/>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E5E62767-5C25-4C49-9568-432433A3C5B7}"/>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598EC006-77B1-42BA-B815-66CCB9B170E6}"/>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A144ED09-DA06-491D-95A8-AB3DED432959}"/>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1CB00BD2-11CD-4A38-8F38-02B0D1105EFB}"/>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520234FB-542E-4550-9C2F-1B56FD41A1CA}"/>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6" name="Freeform 27">
              <a:extLst>
                <a:ext uri="{FF2B5EF4-FFF2-40B4-BE49-F238E27FC236}">
                  <a16:creationId xmlns:a16="http://schemas.microsoft.com/office/drawing/2014/main" id="{41FCE1F3-DEB3-47CD-90FF-7DABB4AF4540}"/>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5708E488-C19B-452C-B197-6F1C34F6E735}"/>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89D3FD25-890E-4981-A71D-EE796873D744}"/>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51B5414C-556A-47CB-8EE2-974A85A7A4D2}"/>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1C02B20C-2B27-4B75-8AEE-A5D2E2674B8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54427714-F9AA-4F93-BD1D-400F1EA93FCA}"/>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28A77D6A-9E81-497F-ABCC-2695BB5ADDEC}"/>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2A1533BA-1478-4F7C-8E24-3F3E905050E4}"/>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39686201-E633-40FD-A80A-1E28AD52E37C}"/>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76A215C2-F590-4938-810B-F8A79366CE2B}"/>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85F418E7-330D-4002-8EC8-33C1A897FFBF}"/>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8FFE669A-54C9-4436-9566-C5A90F16DB40}"/>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9" name="Rectangle 38">
            <a:extLst>
              <a:ext uri="{FF2B5EF4-FFF2-40B4-BE49-F238E27FC236}">
                <a16:creationId xmlns:a16="http://schemas.microsoft.com/office/drawing/2014/main" id="{DE91395A-2D18-4AF6-A0AC-AAA7189FED1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A57352BE-A213-4040-BE8E-D4A925AD9DF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3" name="Rectangle 42">
            <a:extLst>
              <a:ext uri="{FF2B5EF4-FFF2-40B4-BE49-F238E27FC236}">
                <a16:creationId xmlns:a16="http://schemas.microsoft.com/office/drawing/2014/main" id="{B2EC7880-C5D9-40A8-A6B0-3198AD07AD1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94543A62-A2AB-454A-878E-D3D9190D5FC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7" name="Freeform 11">
            <a:extLst>
              <a:ext uri="{FF2B5EF4-FFF2-40B4-BE49-F238E27FC236}">
                <a16:creationId xmlns:a16="http://schemas.microsoft.com/office/drawing/2014/main" id="{50553464-41F1-4160-9D02-7C5EC7013BD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9FE5FD0D-10C3-6E47-8B6C-EEA4072DC356}"/>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3035" b="2"/>
          <a:stretch/>
        </p:blipFill>
        <p:spPr>
          <a:xfrm>
            <a:off x="4619543" y="640080"/>
            <a:ext cx="6953577" cy="5252773"/>
          </a:xfrm>
          <a:prstGeom prst="rect">
            <a:avLst/>
          </a:prstGeom>
        </p:spPr>
      </p:pic>
      <p:sp>
        <p:nvSpPr>
          <p:cNvPr id="2" name="Title 1">
            <a:extLst>
              <a:ext uri="{FF2B5EF4-FFF2-40B4-BE49-F238E27FC236}">
                <a16:creationId xmlns:a16="http://schemas.microsoft.com/office/drawing/2014/main" id="{44B7EAE0-BD01-0843-A3E4-91D16C2C80E7}"/>
              </a:ext>
            </a:extLst>
          </p:cNvPr>
          <p:cNvSpPr>
            <a:spLocks noGrp="1"/>
          </p:cNvSpPr>
          <p:nvPr>
            <p:ph type="title"/>
          </p:nvPr>
        </p:nvSpPr>
        <p:spPr>
          <a:xfrm>
            <a:off x="649224" y="645106"/>
            <a:ext cx="3650279" cy="1259894"/>
          </a:xfrm>
        </p:spPr>
        <p:txBody>
          <a:bodyPr vert="horz" lIns="91440" tIns="45720" rIns="91440" bIns="45720" rtlCol="0" anchor="t">
            <a:normAutofit/>
          </a:bodyPr>
          <a:lstStyle/>
          <a:p>
            <a:r>
              <a:rPr lang="en-US" sz="3300"/>
              <a:t>Secondary enterotoxin (ZOT) </a:t>
            </a:r>
          </a:p>
        </p:txBody>
      </p:sp>
      <p:sp>
        <p:nvSpPr>
          <p:cNvPr id="3" name="Content Placeholder 2">
            <a:extLst>
              <a:ext uri="{FF2B5EF4-FFF2-40B4-BE49-F238E27FC236}">
                <a16:creationId xmlns:a16="http://schemas.microsoft.com/office/drawing/2014/main" id="{802DC79E-ACE6-774B-A4C9-777D53631BB6}"/>
              </a:ext>
            </a:extLst>
          </p:cNvPr>
          <p:cNvSpPr>
            <a:spLocks noGrp="1"/>
          </p:cNvSpPr>
          <p:nvPr>
            <p:ph sz="half" idx="1"/>
          </p:nvPr>
        </p:nvSpPr>
        <p:spPr>
          <a:xfrm>
            <a:off x="649225" y="2133600"/>
            <a:ext cx="3650278" cy="3759253"/>
          </a:xfrm>
        </p:spPr>
        <p:txBody>
          <a:bodyPr vert="horz" lIns="91440" tIns="45720" rIns="91440" bIns="45720" rtlCol="0">
            <a:normAutofit/>
          </a:bodyPr>
          <a:lstStyle/>
          <a:p>
            <a:pPr>
              <a:lnSpc>
                <a:spcPct val="90000"/>
              </a:lnSpc>
            </a:pPr>
            <a:r>
              <a:rPr lang="en-US" sz="1400"/>
              <a:t>Zona Occludens Toxin (ZOT) </a:t>
            </a:r>
          </a:p>
          <a:p>
            <a:pPr>
              <a:lnSpc>
                <a:spcPct val="90000"/>
              </a:lnSpc>
            </a:pPr>
            <a:r>
              <a:rPr lang="en-US" sz="1400"/>
              <a:t>Damages tight junctions within the small intestine </a:t>
            </a:r>
          </a:p>
          <a:p>
            <a:pPr>
              <a:lnSpc>
                <a:spcPct val="90000"/>
              </a:lnSpc>
            </a:pPr>
            <a:r>
              <a:rPr lang="en-US" sz="1400"/>
              <a:t>Tissue specific for the small intestine </a:t>
            </a:r>
          </a:p>
          <a:p>
            <a:pPr>
              <a:lnSpc>
                <a:spcPct val="90000"/>
              </a:lnSpc>
            </a:pPr>
            <a:r>
              <a:rPr lang="en-US" sz="1400"/>
              <a:t>Decreases G-Actin pool while increases the F actin pool which disrupts actin filament polymerization </a:t>
            </a:r>
          </a:p>
          <a:p>
            <a:pPr>
              <a:lnSpc>
                <a:spcPct val="90000"/>
              </a:lnSpc>
            </a:pPr>
            <a:r>
              <a:rPr lang="en-US" sz="1400"/>
              <a:t>Tight junctions are responsible for confining pathogens in the lumen so damage to tight junctions can lead to further infection. </a:t>
            </a:r>
          </a:p>
          <a:p>
            <a:pPr>
              <a:lnSpc>
                <a:spcPct val="90000"/>
              </a:lnSpc>
            </a:pPr>
            <a:r>
              <a:rPr lang="en-US" sz="1400"/>
              <a:t>Causes water and electrolytes to enter the lumen and diarrhea results</a:t>
            </a:r>
          </a:p>
          <a:p>
            <a:pPr>
              <a:lnSpc>
                <a:spcPct val="90000"/>
              </a:lnSpc>
            </a:pPr>
            <a:endParaRPr lang="en-US" sz="1400"/>
          </a:p>
        </p:txBody>
      </p:sp>
    </p:spTree>
    <p:extLst>
      <p:ext uri="{BB962C8B-B14F-4D97-AF65-F5344CB8AC3E}">
        <p14:creationId xmlns:p14="http://schemas.microsoft.com/office/powerpoint/2010/main" val="2781869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66BF9EE-F7AC-4FA5-AC7E-001B3A642F75}"/>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2" name="Freeform 11">
              <a:extLst>
                <a:ext uri="{FF2B5EF4-FFF2-40B4-BE49-F238E27FC236}">
                  <a16:creationId xmlns:a16="http://schemas.microsoft.com/office/drawing/2014/main" id="{3B48D182-44E3-4D8B-ACEF-F1A900BE4430}"/>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355A535A-A489-477F-A314-593AA8CAFB2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954C2D4C-FD83-4EF4-9312-04442ABD66BF}"/>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C20701C2-CD9A-4698-BC97-E1085820C2C9}"/>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62575C35-466F-42AE-87A1-D691849AB8CF}"/>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58236F37-6119-45AC-80A0-CD2C311B505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F3FDD799-39FE-4D6F-9A64-2F472B215078}"/>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9820D241-1D49-442C-A95A-00BC1BF9E295}"/>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EBC2197C-B383-4866-8ABD-74222400BE8E}"/>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404B06AA-FC93-4471-9DE4-56A401E70A50}"/>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E580600C-013F-4FAF-8FB7-4CC0FA80A92B}"/>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9BFCF199-64B2-4AEE-88C4-E954ABF36278}"/>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E312DBA5-56D8-42B2-BA94-28168C2A6703}"/>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6" name="Freeform 27">
              <a:extLst>
                <a:ext uri="{FF2B5EF4-FFF2-40B4-BE49-F238E27FC236}">
                  <a16:creationId xmlns:a16="http://schemas.microsoft.com/office/drawing/2014/main" id="{7AD46C74-3117-46B0-B267-0F61B57CACE3}"/>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8C13B810-9664-45D8-8510-D6ED0ADD7217}"/>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10306E52-A922-4458-BCCE-C3C840CC7556}"/>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CB578819-B7E7-4250-932F-52AE2A2A9A57}"/>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454B9C91-B623-424A-B16E-F764F189D300}"/>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EFD03C4A-8484-41E6-B458-032F1DCA70AA}"/>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DDC2F3C3-1D4E-4913-9C5C-F9A65B47E5CA}"/>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1E15BCA2-2420-4C53-ADE9-40FBAC238443}"/>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73D5FBF4-7129-4C51-B603-E3BC3341951B}"/>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0165B164-CE2A-494C-88FC-507232B37C08}"/>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87F127E5-B10B-4D18-BCF0-E7C3C7F401EC}"/>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FC692D59-F28D-4E42-B435-225F2C6CFA3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9" name="Rectangle 38">
            <a:extLst>
              <a:ext uri="{FF2B5EF4-FFF2-40B4-BE49-F238E27FC236}">
                <a16:creationId xmlns:a16="http://schemas.microsoft.com/office/drawing/2014/main" id="{1996130F-9AB5-4DE9-8574-3AF891C5C17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7326F4E6-9131-42DA-97B2-0BA8D1E258A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3" name="Rectangle 42">
            <a:extLst>
              <a:ext uri="{FF2B5EF4-FFF2-40B4-BE49-F238E27FC236}">
                <a16:creationId xmlns:a16="http://schemas.microsoft.com/office/drawing/2014/main" id="{3F4C104D-5F30-4811-9376-566B26E4719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0815E34B-5D02-4E01-A936-E8E1C0AB6F1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7" name="Freeform 11">
            <a:extLst>
              <a:ext uri="{FF2B5EF4-FFF2-40B4-BE49-F238E27FC236}">
                <a16:creationId xmlns:a16="http://schemas.microsoft.com/office/drawing/2014/main" id="{7DE3414B-B032-4710-A468-D3285E38C5F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42EE2E86-14C7-B54C-BE9C-3A3A5A60E5F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19543" y="1632376"/>
            <a:ext cx="6953577" cy="3268181"/>
          </a:xfrm>
          <a:prstGeom prst="rect">
            <a:avLst/>
          </a:prstGeom>
        </p:spPr>
      </p:pic>
      <p:sp>
        <p:nvSpPr>
          <p:cNvPr id="2" name="Title 1">
            <a:extLst>
              <a:ext uri="{FF2B5EF4-FFF2-40B4-BE49-F238E27FC236}">
                <a16:creationId xmlns:a16="http://schemas.microsoft.com/office/drawing/2014/main" id="{511D9115-EEF6-F348-90A1-CF5080F55A57}"/>
              </a:ext>
            </a:extLst>
          </p:cNvPr>
          <p:cNvSpPr>
            <a:spLocks noGrp="1"/>
          </p:cNvSpPr>
          <p:nvPr>
            <p:ph type="title"/>
          </p:nvPr>
        </p:nvSpPr>
        <p:spPr>
          <a:xfrm>
            <a:off x="649224" y="645106"/>
            <a:ext cx="3650279" cy="1259894"/>
          </a:xfrm>
        </p:spPr>
        <p:txBody>
          <a:bodyPr vert="horz" lIns="91440" tIns="45720" rIns="91440" bIns="45720" rtlCol="0" anchor="t">
            <a:normAutofit/>
          </a:bodyPr>
          <a:lstStyle/>
          <a:p>
            <a:r>
              <a:rPr lang="en-US" sz="2800"/>
              <a:t>Lipopolysaccharide (LPS) </a:t>
            </a:r>
          </a:p>
        </p:txBody>
      </p:sp>
      <p:sp>
        <p:nvSpPr>
          <p:cNvPr id="3" name="Content Placeholder 2">
            <a:extLst>
              <a:ext uri="{FF2B5EF4-FFF2-40B4-BE49-F238E27FC236}">
                <a16:creationId xmlns:a16="http://schemas.microsoft.com/office/drawing/2014/main" id="{12C756A3-D91A-1141-AA63-49158502530F}"/>
              </a:ext>
            </a:extLst>
          </p:cNvPr>
          <p:cNvSpPr>
            <a:spLocks noGrp="1"/>
          </p:cNvSpPr>
          <p:nvPr>
            <p:ph sz="half" idx="1"/>
          </p:nvPr>
        </p:nvSpPr>
        <p:spPr>
          <a:xfrm>
            <a:off x="649225" y="2133600"/>
            <a:ext cx="3650278" cy="3759253"/>
          </a:xfrm>
        </p:spPr>
        <p:txBody>
          <a:bodyPr vert="horz" lIns="91440" tIns="45720" rIns="91440" bIns="45720" rtlCol="0">
            <a:normAutofit/>
          </a:bodyPr>
          <a:lstStyle/>
          <a:p>
            <a:r>
              <a:rPr lang="en-US"/>
              <a:t>Major component of the outer membrane of gram negative bacteria</a:t>
            </a:r>
          </a:p>
          <a:p>
            <a:r>
              <a:rPr lang="en-US"/>
              <a:t>Prevents it from being phagocytosed by macrophages and neutrophils </a:t>
            </a:r>
          </a:p>
          <a:p>
            <a:r>
              <a:rPr lang="en-US"/>
              <a:t>Prevents antibody/complement accumulation</a:t>
            </a:r>
            <a:endParaRPr lang="en-US" dirty="0"/>
          </a:p>
        </p:txBody>
      </p:sp>
    </p:spTree>
    <p:extLst>
      <p:ext uri="{BB962C8B-B14F-4D97-AF65-F5344CB8AC3E}">
        <p14:creationId xmlns:p14="http://schemas.microsoft.com/office/powerpoint/2010/main" val="4204144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80" name="Group 79">
            <a:extLst>
              <a:ext uri="{FF2B5EF4-FFF2-40B4-BE49-F238E27FC236}">
                <a16:creationId xmlns:a16="http://schemas.microsoft.com/office/drawing/2014/main" id="{7398C59F-5A18-487B-91D6-B955AACF2E50}"/>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81" name="Freeform 11">
              <a:extLst>
                <a:ext uri="{FF2B5EF4-FFF2-40B4-BE49-F238E27FC236}">
                  <a16:creationId xmlns:a16="http://schemas.microsoft.com/office/drawing/2014/main" id="{0557FAFE-C7C3-47EC-A4F5-9B2166319209}"/>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82" name="Freeform 12">
              <a:extLst>
                <a:ext uri="{FF2B5EF4-FFF2-40B4-BE49-F238E27FC236}">
                  <a16:creationId xmlns:a16="http://schemas.microsoft.com/office/drawing/2014/main" id="{95BC28FB-3882-4674-9D79-EA58BEB7CEB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83" name="Freeform 13">
              <a:extLst>
                <a:ext uri="{FF2B5EF4-FFF2-40B4-BE49-F238E27FC236}">
                  <a16:creationId xmlns:a16="http://schemas.microsoft.com/office/drawing/2014/main" id="{9C6EC892-83F9-402F-8552-0AD7C0556EBC}"/>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84" name="Freeform 14">
              <a:extLst>
                <a:ext uri="{FF2B5EF4-FFF2-40B4-BE49-F238E27FC236}">
                  <a16:creationId xmlns:a16="http://schemas.microsoft.com/office/drawing/2014/main" id="{18387766-037C-4EF0-8471-D19CBF2A431F}"/>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85" name="Freeform 15">
              <a:extLst>
                <a:ext uri="{FF2B5EF4-FFF2-40B4-BE49-F238E27FC236}">
                  <a16:creationId xmlns:a16="http://schemas.microsoft.com/office/drawing/2014/main" id="{1E364F38-6F3A-476A-93E6-962EA817C427}"/>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86" name="Freeform 16">
              <a:extLst>
                <a:ext uri="{FF2B5EF4-FFF2-40B4-BE49-F238E27FC236}">
                  <a16:creationId xmlns:a16="http://schemas.microsoft.com/office/drawing/2014/main" id="{35C335A4-1E67-4293-8BE2-DFB085D4FBBC}"/>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87" name="Freeform 17">
              <a:extLst>
                <a:ext uri="{FF2B5EF4-FFF2-40B4-BE49-F238E27FC236}">
                  <a16:creationId xmlns:a16="http://schemas.microsoft.com/office/drawing/2014/main" id="{9A8A0F10-2C98-4297-9F92-5D95533927BD}"/>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88" name="Freeform 18">
              <a:extLst>
                <a:ext uri="{FF2B5EF4-FFF2-40B4-BE49-F238E27FC236}">
                  <a16:creationId xmlns:a16="http://schemas.microsoft.com/office/drawing/2014/main" id="{C3B112A3-006E-4008-A778-DB5F6A09D510}"/>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9" name="Freeform 19">
              <a:extLst>
                <a:ext uri="{FF2B5EF4-FFF2-40B4-BE49-F238E27FC236}">
                  <a16:creationId xmlns:a16="http://schemas.microsoft.com/office/drawing/2014/main" id="{E5E62767-5C25-4C49-9568-432433A3C5B7}"/>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90" name="Freeform 20">
              <a:extLst>
                <a:ext uri="{FF2B5EF4-FFF2-40B4-BE49-F238E27FC236}">
                  <a16:creationId xmlns:a16="http://schemas.microsoft.com/office/drawing/2014/main" id="{598EC006-77B1-42BA-B815-66CCB9B170E6}"/>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91" name="Freeform 21">
              <a:extLst>
                <a:ext uri="{FF2B5EF4-FFF2-40B4-BE49-F238E27FC236}">
                  <a16:creationId xmlns:a16="http://schemas.microsoft.com/office/drawing/2014/main" id="{A144ED09-DA06-491D-95A8-AB3DED432959}"/>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92" name="Freeform 22">
              <a:extLst>
                <a:ext uri="{FF2B5EF4-FFF2-40B4-BE49-F238E27FC236}">
                  <a16:creationId xmlns:a16="http://schemas.microsoft.com/office/drawing/2014/main" id="{1CB00BD2-11CD-4A38-8F38-02B0D1105EFB}"/>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94" name="Group 93">
            <a:extLst>
              <a:ext uri="{FF2B5EF4-FFF2-40B4-BE49-F238E27FC236}">
                <a16:creationId xmlns:a16="http://schemas.microsoft.com/office/drawing/2014/main" id="{520234FB-542E-4550-9C2F-1B56FD41A1CA}"/>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95" name="Freeform 27">
              <a:extLst>
                <a:ext uri="{FF2B5EF4-FFF2-40B4-BE49-F238E27FC236}">
                  <a16:creationId xmlns:a16="http://schemas.microsoft.com/office/drawing/2014/main" id="{41FCE1F3-DEB3-47CD-90FF-7DABB4AF4540}"/>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96" name="Freeform 28">
              <a:extLst>
                <a:ext uri="{FF2B5EF4-FFF2-40B4-BE49-F238E27FC236}">
                  <a16:creationId xmlns:a16="http://schemas.microsoft.com/office/drawing/2014/main" id="{5708E488-C19B-452C-B197-6F1C34F6E735}"/>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97" name="Freeform 29">
              <a:extLst>
                <a:ext uri="{FF2B5EF4-FFF2-40B4-BE49-F238E27FC236}">
                  <a16:creationId xmlns:a16="http://schemas.microsoft.com/office/drawing/2014/main" id="{89D3FD25-890E-4981-A71D-EE796873D744}"/>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98" name="Freeform 30">
              <a:extLst>
                <a:ext uri="{FF2B5EF4-FFF2-40B4-BE49-F238E27FC236}">
                  <a16:creationId xmlns:a16="http://schemas.microsoft.com/office/drawing/2014/main" id="{51B5414C-556A-47CB-8EE2-974A85A7A4D2}"/>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9" name="Freeform 31">
              <a:extLst>
                <a:ext uri="{FF2B5EF4-FFF2-40B4-BE49-F238E27FC236}">
                  <a16:creationId xmlns:a16="http://schemas.microsoft.com/office/drawing/2014/main" id="{1C02B20C-2B27-4B75-8AEE-A5D2E2674B8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00" name="Freeform 32">
              <a:extLst>
                <a:ext uri="{FF2B5EF4-FFF2-40B4-BE49-F238E27FC236}">
                  <a16:creationId xmlns:a16="http://schemas.microsoft.com/office/drawing/2014/main" id="{54427714-F9AA-4F93-BD1D-400F1EA93FCA}"/>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01" name="Freeform 33">
              <a:extLst>
                <a:ext uri="{FF2B5EF4-FFF2-40B4-BE49-F238E27FC236}">
                  <a16:creationId xmlns:a16="http://schemas.microsoft.com/office/drawing/2014/main" id="{28A77D6A-9E81-497F-ABCC-2695BB5ADDEC}"/>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02" name="Freeform 34">
              <a:extLst>
                <a:ext uri="{FF2B5EF4-FFF2-40B4-BE49-F238E27FC236}">
                  <a16:creationId xmlns:a16="http://schemas.microsoft.com/office/drawing/2014/main" id="{2A1533BA-1478-4F7C-8E24-3F3E905050E4}"/>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03" name="Freeform 35">
              <a:extLst>
                <a:ext uri="{FF2B5EF4-FFF2-40B4-BE49-F238E27FC236}">
                  <a16:creationId xmlns:a16="http://schemas.microsoft.com/office/drawing/2014/main" id="{39686201-E633-40FD-A80A-1E28AD52E37C}"/>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04" name="Freeform 36">
              <a:extLst>
                <a:ext uri="{FF2B5EF4-FFF2-40B4-BE49-F238E27FC236}">
                  <a16:creationId xmlns:a16="http://schemas.microsoft.com/office/drawing/2014/main" id="{76A215C2-F590-4938-810B-F8A79366CE2B}"/>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05" name="Freeform 37">
              <a:extLst>
                <a:ext uri="{FF2B5EF4-FFF2-40B4-BE49-F238E27FC236}">
                  <a16:creationId xmlns:a16="http://schemas.microsoft.com/office/drawing/2014/main" id="{85F418E7-330D-4002-8EC8-33C1A897FFBF}"/>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06" name="Freeform 38">
              <a:extLst>
                <a:ext uri="{FF2B5EF4-FFF2-40B4-BE49-F238E27FC236}">
                  <a16:creationId xmlns:a16="http://schemas.microsoft.com/office/drawing/2014/main" id="{8FFE669A-54C9-4436-9566-C5A90F16DB40}"/>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08" name="Rectangle 107">
            <a:extLst>
              <a:ext uri="{FF2B5EF4-FFF2-40B4-BE49-F238E27FC236}">
                <a16:creationId xmlns:a16="http://schemas.microsoft.com/office/drawing/2014/main" id="{DE91395A-2D18-4AF6-A0AC-AAA7189FED1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10" name="Freeform 11">
            <a:extLst>
              <a:ext uri="{FF2B5EF4-FFF2-40B4-BE49-F238E27FC236}">
                <a16:creationId xmlns:a16="http://schemas.microsoft.com/office/drawing/2014/main" id="{A57352BE-A213-4040-BE8E-D4A925AD9DF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112" name="Rectangle 111">
            <a:extLst>
              <a:ext uri="{FF2B5EF4-FFF2-40B4-BE49-F238E27FC236}">
                <a16:creationId xmlns:a16="http://schemas.microsoft.com/office/drawing/2014/main" id="{1A44C337-3893-4B29-A265-B1329150B6A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4" name="Group 113">
            <a:extLst>
              <a:ext uri="{FF2B5EF4-FFF2-40B4-BE49-F238E27FC236}">
                <a16:creationId xmlns:a16="http://schemas.microsoft.com/office/drawing/2014/main" id="{81E0B358-1267-4844-8B3D-B7A279B4175A}"/>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115" name="Freeform 11">
              <a:extLst>
                <a:ext uri="{FF2B5EF4-FFF2-40B4-BE49-F238E27FC236}">
                  <a16:creationId xmlns:a16="http://schemas.microsoft.com/office/drawing/2014/main" id="{B24AA06A-F1A5-4BB3-9486-9AE7A53B3F28}"/>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6" name="Freeform 12">
              <a:extLst>
                <a:ext uri="{FF2B5EF4-FFF2-40B4-BE49-F238E27FC236}">
                  <a16:creationId xmlns:a16="http://schemas.microsoft.com/office/drawing/2014/main" id="{BDF97590-C600-44CB-9303-4A3679F5169E}"/>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17" name="Freeform 13">
              <a:extLst>
                <a:ext uri="{FF2B5EF4-FFF2-40B4-BE49-F238E27FC236}">
                  <a16:creationId xmlns:a16="http://schemas.microsoft.com/office/drawing/2014/main" id="{A9BBE156-3FFA-4DC4-8468-35BD28DDC605}"/>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18" name="Freeform 14">
              <a:extLst>
                <a:ext uri="{FF2B5EF4-FFF2-40B4-BE49-F238E27FC236}">
                  <a16:creationId xmlns:a16="http://schemas.microsoft.com/office/drawing/2014/main" id="{F7960DE5-3810-4B1E-B1E2-3BAFEA91EDD4}"/>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19" name="Freeform 15">
              <a:extLst>
                <a:ext uri="{FF2B5EF4-FFF2-40B4-BE49-F238E27FC236}">
                  <a16:creationId xmlns:a16="http://schemas.microsoft.com/office/drawing/2014/main" id="{359E957C-CE11-446F-8AA7-B3E98390B89F}"/>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20" name="Freeform 16">
              <a:extLst>
                <a:ext uri="{FF2B5EF4-FFF2-40B4-BE49-F238E27FC236}">
                  <a16:creationId xmlns:a16="http://schemas.microsoft.com/office/drawing/2014/main" id="{A3E9FE34-CA9E-4443-BEBF-D1B9A1C6C24D}"/>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21" name="Freeform 17">
              <a:extLst>
                <a:ext uri="{FF2B5EF4-FFF2-40B4-BE49-F238E27FC236}">
                  <a16:creationId xmlns:a16="http://schemas.microsoft.com/office/drawing/2014/main" id="{4F39D814-8A48-4509-BDEB-826F10659156}"/>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22" name="Freeform 18">
              <a:extLst>
                <a:ext uri="{FF2B5EF4-FFF2-40B4-BE49-F238E27FC236}">
                  <a16:creationId xmlns:a16="http://schemas.microsoft.com/office/drawing/2014/main" id="{8C6D08C0-8C49-4B87-9CF4-A1F08714FACF}"/>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23" name="Freeform 19">
              <a:extLst>
                <a:ext uri="{FF2B5EF4-FFF2-40B4-BE49-F238E27FC236}">
                  <a16:creationId xmlns:a16="http://schemas.microsoft.com/office/drawing/2014/main" id="{308C612B-4C0D-4863-B9CD-F86ABAA1B2BC}"/>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24" name="Freeform 20">
              <a:extLst>
                <a:ext uri="{FF2B5EF4-FFF2-40B4-BE49-F238E27FC236}">
                  <a16:creationId xmlns:a16="http://schemas.microsoft.com/office/drawing/2014/main" id="{600B1EC8-1B55-4390-A183-C33B5E2273BB}"/>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25" name="Freeform 21">
              <a:extLst>
                <a:ext uri="{FF2B5EF4-FFF2-40B4-BE49-F238E27FC236}">
                  <a16:creationId xmlns:a16="http://schemas.microsoft.com/office/drawing/2014/main" id="{1790A225-91E1-4BE5-A801-5F1E32721C5B}"/>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26" name="Freeform 22">
              <a:extLst>
                <a:ext uri="{FF2B5EF4-FFF2-40B4-BE49-F238E27FC236}">
                  <a16:creationId xmlns:a16="http://schemas.microsoft.com/office/drawing/2014/main" id="{DFFC46A2-6BBF-47FD-BC17-5EE1DF7CB906}"/>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28" name="Group 127">
            <a:extLst>
              <a:ext uri="{FF2B5EF4-FFF2-40B4-BE49-F238E27FC236}">
                <a16:creationId xmlns:a16="http://schemas.microsoft.com/office/drawing/2014/main" id="{AF44CA9C-80E8-44E1-A79C-D6EBFC73BCA0}"/>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129" name="Freeform 27">
              <a:extLst>
                <a:ext uri="{FF2B5EF4-FFF2-40B4-BE49-F238E27FC236}">
                  <a16:creationId xmlns:a16="http://schemas.microsoft.com/office/drawing/2014/main" id="{8CB9417F-98D9-4998-B00B-A5932E4C7D73}"/>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30" name="Freeform 28">
              <a:extLst>
                <a:ext uri="{FF2B5EF4-FFF2-40B4-BE49-F238E27FC236}">
                  <a16:creationId xmlns:a16="http://schemas.microsoft.com/office/drawing/2014/main" id="{FA79AA3D-583E-4A1E-AF7E-CBD980F5963B}"/>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1" name="Freeform 29">
              <a:extLst>
                <a:ext uri="{FF2B5EF4-FFF2-40B4-BE49-F238E27FC236}">
                  <a16:creationId xmlns:a16="http://schemas.microsoft.com/office/drawing/2014/main" id="{D80C9F17-A6B2-4A12-BC77-F84264A669FA}"/>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32" name="Freeform 30">
              <a:extLst>
                <a:ext uri="{FF2B5EF4-FFF2-40B4-BE49-F238E27FC236}">
                  <a16:creationId xmlns:a16="http://schemas.microsoft.com/office/drawing/2014/main" id="{949C9A53-ED97-44CE-BDD5-ED2489211608}"/>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33" name="Freeform 31">
              <a:extLst>
                <a:ext uri="{FF2B5EF4-FFF2-40B4-BE49-F238E27FC236}">
                  <a16:creationId xmlns:a16="http://schemas.microsoft.com/office/drawing/2014/main" id="{0F9FDAE7-225B-4072-8907-6EAA06174457}"/>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34" name="Freeform 32">
              <a:extLst>
                <a:ext uri="{FF2B5EF4-FFF2-40B4-BE49-F238E27FC236}">
                  <a16:creationId xmlns:a16="http://schemas.microsoft.com/office/drawing/2014/main" id="{9D49818B-8EA3-4B41-9783-EFE0C618C363}"/>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35" name="Freeform 33">
              <a:extLst>
                <a:ext uri="{FF2B5EF4-FFF2-40B4-BE49-F238E27FC236}">
                  <a16:creationId xmlns:a16="http://schemas.microsoft.com/office/drawing/2014/main" id="{01903E65-D822-4457-B0A5-2F4168224164}"/>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36" name="Freeform 34">
              <a:extLst>
                <a:ext uri="{FF2B5EF4-FFF2-40B4-BE49-F238E27FC236}">
                  <a16:creationId xmlns:a16="http://schemas.microsoft.com/office/drawing/2014/main" id="{A5CF9DAB-75BF-43D9-B1E7-817D1FAA0003}"/>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37" name="Freeform 35">
              <a:extLst>
                <a:ext uri="{FF2B5EF4-FFF2-40B4-BE49-F238E27FC236}">
                  <a16:creationId xmlns:a16="http://schemas.microsoft.com/office/drawing/2014/main" id="{BB22916D-4BCF-4A4C-8714-A2564D34C369}"/>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38" name="Freeform 36">
              <a:extLst>
                <a:ext uri="{FF2B5EF4-FFF2-40B4-BE49-F238E27FC236}">
                  <a16:creationId xmlns:a16="http://schemas.microsoft.com/office/drawing/2014/main" id="{4CD9F734-569E-44E7-BD53-6214E0F18C8F}"/>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39" name="Freeform 37">
              <a:extLst>
                <a:ext uri="{FF2B5EF4-FFF2-40B4-BE49-F238E27FC236}">
                  <a16:creationId xmlns:a16="http://schemas.microsoft.com/office/drawing/2014/main" id="{7A5DAACB-2F42-40C8-BF6A-75B79299F902}"/>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40" name="Freeform 38">
              <a:extLst>
                <a:ext uri="{FF2B5EF4-FFF2-40B4-BE49-F238E27FC236}">
                  <a16:creationId xmlns:a16="http://schemas.microsoft.com/office/drawing/2014/main" id="{AD78E0F9-8568-4672-A22F-4ED5B1A96F59}"/>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42" name="Rectangle 141">
            <a:extLst>
              <a:ext uri="{FF2B5EF4-FFF2-40B4-BE49-F238E27FC236}">
                <a16:creationId xmlns:a16="http://schemas.microsoft.com/office/drawing/2014/main" id="{AA5CD610-ED7C-4CED-A9A1-174432C88AF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44" name="Freeform 11">
            <a:extLst>
              <a:ext uri="{FF2B5EF4-FFF2-40B4-BE49-F238E27FC236}">
                <a16:creationId xmlns:a16="http://schemas.microsoft.com/office/drawing/2014/main" id="{0C4379BF-8C7A-480A-BC36-DA55D92A935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6" name="Content Placeholder 5">
            <a:extLst>
              <a:ext uri="{FF2B5EF4-FFF2-40B4-BE49-F238E27FC236}">
                <a16:creationId xmlns:a16="http://schemas.microsoft.com/office/drawing/2014/main" id="{5FE91837-8E5A-F745-8FA9-649443C5C497}"/>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1265" r="2" b="2"/>
          <a:stretch/>
        </p:blipFill>
        <p:spPr>
          <a:xfrm>
            <a:off x="-1555" y="1731"/>
            <a:ext cx="4671091" cy="6858000"/>
          </a:xfrm>
          <a:prstGeom prst="rect">
            <a:avLst/>
          </a:prstGeom>
        </p:spPr>
      </p:pic>
      <p:sp>
        <p:nvSpPr>
          <p:cNvPr id="2" name="Title 1">
            <a:extLst>
              <a:ext uri="{FF2B5EF4-FFF2-40B4-BE49-F238E27FC236}">
                <a16:creationId xmlns:a16="http://schemas.microsoft.com/office/drawing/2014/main" id="{B79D94F4-1488-6B4E-B991-6582AF3741AC}"/>
              </a:ext>
            </a:extLst>
          </p:cNvPr>
          <p:cNvSpPr>
            <a:spLocks noGrp="1"/>
          </p:cNvSpPr>
          <p:nvPr>
            <p:ph type="title"/>
          </p:nvPr>
        </p:nvSpPr>
        <p:spPr>
          <a:xfrm>
            <a:off x="6483096" y="624110"/>
            <a:ext cx="5021516" cy="1280890"/>
          </a:xfrm>
        </p:spPr>
        <p:txBody>
          <a:bodyPr vert="horz" lIns="91440" tIns="45720" rIns="91440" bIns="45720" rtlCol="0" anchor="t">
            <a:normAutofit/>
          </a:bodyPr>
          <a:lstStyle/>
          <a:p>
            <a:r>
              <a:rPr lang="en-US" dirty="0"/>
              <a:t>Quorum Sensing and Film Production </a:t>
            </a:r>
          </a:p>
        </p:txBody>
      </p:sp>
      <p:sp>
        <p:nvSpPr>
          <p:cNvPr id="3" name="Content Placeholder 2">
            <a:extLst>
              <a:ext uri="{FF2B5EF4-FFF2-40B4-BE49-F238E27FC236}">
                <a16:creationId xmlns:a16="http://schemas.microsoft.com/office/drawing/2014/main" id="{D102CFD9-198A-C54E-98C4-9C98FEF07333}"/>
              </a:ext>
            </a:extLst>
          </p:cNvPr>
          <p:cNvSpPr>
            <a:spLocks noGrp="1"/>
          </p:cNvSpPr>
          <p:nvPr>
            <p:ph sz="half" idx="1"/>
          </p:nvPr>
        </p:nvSpPr>
        <p:spPr>
          <a:xfrm>
            <a:off x="6438191" y="2133600"/>
            <a:ext cx="5066419" cy="3777622"/>
          </a:xfrm>
        </p:spPr>
        <p:txBody>
          <a:bodyPr vert="horz" lIns="91440" tIns="45720" rIns="91440" bIns="45720" rtlCol="0">
            <a:normAutofit/>
          </a:bodyPr>
          <a:lstStyle/>
          <a:p>
            <a:r>
              <a:rPr lang="en-US" dirty="0"/>
              <a:t>Helps regulate virulent gene expression in relation to total bacterial cell density </a:t>
            </a:r>
          </a:p>
          <a:p>
            <a:r>
              <a:rPr lang="en-US" dirty="0"/>
              <a:t>Final result is a formation of a biofilm which is a microbial community associated with a surface</a:t>
            </a:r>
          </a:p>
          <a:p>
            <a:r>
              <a:rPr lang="en-US" dirty="0"/>
              <a:t>Mediated by auto inducer molecules at low density </a:t>
            </a:r>
          </a:p>
          <a:p>
            <a:r>
              <a:rPr lang="en-CA" dirty="0"/>
              <a:t>Formation of the biofilm a</a:t>
            </a:r>
            <a:r>
              <a:rPr lang="en-US" dirty="0" err="1"/>
              <a:t>llows</a:t>
            </a:r>
            <a:r>
              <a:rPr lang="en-US" dirty="0"/>
              <a:t> some individuals to pass through the acidic environment in the stomach and into the small intestine </a:t>
            </a:r>
          </a:p>
        </p:txBody>
      </p:sp>
    </p:spTree>
    <p:extLst>
      <p:ext uri="{BB962C8B-B14F-4D97-AF65-F5344CB8AC3E}">
        <p14:creationId xmlns:p14="http://schemas.microsoft.com/office/powerpoint/2010/main" val="2309816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66BF9EE-F7AC-4FA5-AC7E-001B3A642F75}"/>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2" name="Freeform 11">
              <a:extLst>
                <a:ext uri="{FF2B5EF4-FFF2-40B4-BE49-F238E27FC236}">
                  <a16:creationId xmlns:a16="http://schemas.microsoft.com/office/drawing/2014/main" id="{3B48D182-44E3-4D8B-ACEF-F1A900BE4430}"/>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355A535A-A489-477F-A314-593AA8CAFB2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954C2D4C-FD83-4EF4-9312-04442ABD66BF}"/>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C20701C2-CD9A-4698-BC97-E1085820C2C9}"/>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62575C35-466F-42AE-87A1-D691849AB8CF}"/>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58236F37-6119-45AC-80A0-CD2C311B505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F3FDD799-39FE-4D6F-9A64-2F472B215078}"/>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9820D241-1D49-442C-A95A-00BC1BF9E295}"/>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EBC2197C-B383-4866-8ABD-74222400BE8E}"/>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404B06AA-FC93-4471-9DE4-56A401E70A50}"/>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E580600C-013F-4FAF-8FB7-4CC0FA80A92B}"/>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9BFCF199-64B2-4AEE-88C4-E954ABF36278}"/>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E312DBA5-56D8-42B2-BA94-28168C2A6703}"/>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6" name="Freeform 27">
              <a:extLst>
                <a:ext uri="{FF2B5EF4-FFF2-40B4-BE49-F238E27FC236}">
                  <a16:creationId xmlns:a16="http://schemas.microsoft.com/office/drawing/2014/main" id="{7AD46C74-3117-46B0-B267-0F61B57CACE3}"/>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8C13B810-9664-45D8-8510-D6ED0ADD7217}"/>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10306E52-A922-4458-BCCE-C3C840CC7556}"/>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CB578819-B7E7-4250-932F-52AE2A2A9A57}"/>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454B9C91-B623-424A-B16E-F764F189D300}"/>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EFD03C4A-8484-41E6-B458-032F1DCA70AA}"/>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DDC2F3C3-1D4E-4913-9C5C-F9A65B47E5CA}"/>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1E15BCA2-2420-4C53-ADE9-40FBAC238443}"/>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73D5FBF4-7129-4C51-B603-E3BC3341951B}"/>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0165B164-CE2A-494C-88FC-507232B37C08}"/>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87F127E5-B10B-4D18-BCF0-E7C3C7F401EC}"/>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FC692D59-F28D-4E42-B435-225F2C6CFA3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9" name="Rectangle 38">
            <a:extLst>
              <a:ext uri="{FF2B5EF4-FFF2-40B4-BE49-F238E27FC236}">
                <a16:creationId xmlns:a16="http://schemas.microsoft.com/office/drawing/2014/main" id="{1996130F-9AB5-4DE9-8574-3AF891C5C17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7326F4E6-9131-42DA-97B2-0BA8D1E258A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3" name="Rectangle 42">
            <a:extLst>
              <a:ext uri="{FF2B5EF4-FFF2-40B4-BE49-F238E27FC236}">
                <a16:creationId xmlns:a16="http://schemas.microsoft.com/office/drawing/2014/main" id="{3F4C104D-5F30-4811-9376-566B26E4719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0815E34B-5D02-4E01-A936-E8E1C0AB6F1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7" name="Freeform 11">
            <a:extLst>
              <a:ext uri="{FF2B5EF4-FFF2-40B4-BE49-F238E27FC236}">
                <a16:creationId xmlns:a16="http://schemas.microsoft.com/office/drawing/2014/main" id="{7DE3414B-B032-4710-A468-D3285E38C5F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C51291A8-0A18-3C42-BBB1-93BD76B7DD4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19543" y="1093474"/>
            <a:ext cx="6953577" cy="4345985"/>
          </a:xfrm>
          <a:prstGeom prst="rect">
            <a:avLst/>
          </a:prstGeom>
        </p:spPr>
      </p:pic>
      <p:sp>
        <p:nvSpPr>
          <p:cNvPr id="2" name="Title 1">
            <a:extLst>
              <a:ext uri="{FF2B5EF4-FFF2-40B4-BE49-F238E27FC236}">
                <a16:creationId xmlns:a16="http://schemas.microsoft.com/office/drawing/2014/main" id="{7BD25A94-5D73-D74B-96BB-85DC27BD44D9}"/>
              </a:ext>
            </a:extLst>
          </p:cNvPr>
          <p:cNvSpPr>
            <a:spLocks noGrp="1"/>
          </p:cNvSpPr>
          <p:nvPr>
            <p:ph type="title"/>
          </p:nvPr>
        </p:nvSpPr>
        <p:spPr>
          <a:xfrm>
            <a:off x="649224" y="645106"/>
            <a:ext cx="3650279" cy="1259894"/>
          </a:xfrm>
        </p:spPr>
        <p:txBody>
          <a:bodyPr vert="horz" lIns="91440" tIns="45720" rIns="91440" bIns="45720" rtlCol="0" anchor="t">
            <a:normAutofit/>
          </a:bodyPr>
          <a:lstStyle/>
          <a:p>
            <a:pPr>
              <a:lnSpc>
                <a:spcPct val="90000"/>
              </a:lnSpc>
            </a:pPr>
            <a:r>
              <a:rPr lang="en-US" sz="2800"/>
              <a:t>Production of Extracellular Matrix </a:t>
            </a:r>
          </a:p>
        </p:txBody>
      </p:sp>
      <p:sp>
        <p:nvSpPr>
          <p:cNvPr id="3" name="Content Placeholder 2">
            <a:extLst>
              <a:ext uri="{FF2B5EF4-FFF2-40B4-BE49-F238E27FC236}">
                <a16:creationId xmlns:a16="http://schemas.microsoft.com/office/drawing/2014/main" id="{A7353716-8DF3-2042-A710-6C851A98E980}"/>
              </a:ext>
            </a:extLst>
          </p:cNvPr>
          <p:cNvSpPr>
            <a:spLocks noGrp="1"/>
          </p:cNvSpPr>
          <p:nvPr>
            <p:ph sz="half" idx="1"/>
          </p:nvPr>
        </p:nvSpPr>
        <p:spPr>
          <a:xfrm>
            <a:off x="649225" y="2133600"/>
            <a:ext cx="3650278" cy="3759253"/>
          </a:xfrm>
        </p:spPr>
        <p:txBody>
          <a:bodyPr vert="horz" lIns="91440" tIns="45720" rIns="91440" bIns="45720" rtlCol="0">
            <a:normAutofit/>
          </a:bodyPr>
          <a:lstStyle/>
          <a:p>
            <a:r>
              <a:rPr lang="en-US" dirty="0"/>
              <a:t>Forms as a result of formation of anti-LPS antibodies </a:t>
            </a:r>
          </a:p>
          <a:p>
            <a:r>
              <a:rPr lang="en-US" dirty="0"/>
              <a:t>Provides protection for </a:t>
            </a:r>
            <a:r>
              <a:rPr lang="en-US" i="1" dirty="0"/>
              <a:t>V. </a:t>
            </a:r>
            <a:r>
              <a:rPr lang="en-US" i="1" dirty="0" err="1"/>
              <a:t>cholerae</a:t>
            </a:r>
            <a:r>
              <a:rPr lang="en-US" i="1" dirty="0"/>
              <a:t> </a:t>
            </a:r>
            <a:r>
              <a:rPr lang="en-US" dirty="0"/>
              <a:t>against secondary complement mediated attack</a:t>
            </a:r>
          </a:p>
          <a:p>
            <a:r>
              <a:rPr lang="en-CA" dirty="0"/>
              <a:t>composed of O-specific polysaccharide and some </a:t>
            </a:r>
            <a:r>
              <a:rPr lang="en-CA" i="1" dirty="0"/>
              <a:t>Vibrio</a:t>
            </a:r>
            <a:r>
              <a:rPr lang="en-CA" dirty="0"/>
              <a:t> polysaccharide</a:t>
            </a:r>
            <a:endParaRPr lang="en-US" dirty="0"/>
          </a:p>
        </p:txBody>
      </p:sp>
    </p:spTree>
    <p:extLst>
      <p:ext uri="{BB962C8B-B14F-4D97-AF65-F5344CB8AC3E}">
        <p14:creationId xmlns:p14="http://schemas.microsoft.com/office/powerpoint/2010/main" val="1511551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C3766-FFAC-D346-9E10-20854C1EFE36}"/>
              </a:ext>
            </a:extLst>
          </p:cNvPr>
          <p:cNvSpPr>
            <a:spLocks noGrp="1"/>
          </p:cNvSpPr>
          <p:nvPr>
            <p:ph type="title"/>
          </p:nvPr>
        </p:nvSpPr>
        <p:spPr/>
        <p:txBody>
          <a:bodyPr/>
          <a:lstStyle/>
          <a:p>
            <a:r>
              <a:rPr lang="en-CA" dirty="0"/>
              <a:t>Mannose Sensitive Hemagglutinin (MHSA) and Nucleases</a:t>
            </a:r>
            <a:endParaRPr lang="en-US" dirty="0"/>
          </a:p>
        </p:txBody>
      </p:sp>
      <p:sp>
        <p:nvSpPr>
          <p:cNvPr id="5" name="Text Placeholder 4">
            <a:extLst>
              <a:ext uri="{FF2B5EF4-FFF2-40B4-BE49-F238E27FC236}">
                <a16:creationId xmlns:a16="http://schemas.microsoft.com/office/drawing/2014/main" id="{D691FA70-EACE-EB4E-9AED-68B091857DEC}"/>
              </a:ext>
            </a:extLst>
          </p:cNvPr>
          <p:cNvSpPr>
            <a:spLocks noGrp="1"/>
          </p:cNvSpPr>
          <p:nvPr>
            <p:ph type="body" idx="1"/>
          </p:nvPr>
        </p:nvSpPr>
        <p:spPr/>
        <p:txBody>
          <a:bodyPr/>
          <a:lstStyle/>
          <a:p>
            <a:r>
              <a:rPr lang="en-CA" dirty="0"/>
              <a:t>MHSA</a:t>
            </a:r>
            <a:endParaRPr lang="en-US" dirty="0"/>
          </a:p>
        </p:txBody>
      </p:sp>
      <p:sp>
        <p:nvSpPr>
          <p:cNvPr id="3" name="Content Placeholder 2">
            <a:extLst>
              <a:ext uri="{FF2B5EF4-FFF2-40B4-BE49-F238E27FC236}">
                <a16:creationId xmlns:a16="http://schemas.microsoft.com/office/drawing/2014/main" id="{EB9FD556-36DF-B446-8D23-B59107B557ED}"/>
              </a:ext>
            </a:extLst>
          </p:cNvPr>
          <p:cNvSpPr>
            <a:spLocks noGrp="1"/>
          </p:cNvSpPr>
          <p:nvPr>
            <p:ph sz="half" idx="2"/>
          </p:nvPr>
        </p:nvSpPr>
        <p:spPr/>
        <p:txBody>
          <a:bodyPr>
            <a:normAutofit fontScale="92500" lnSpcReduction="20000"/>
          </a:bodyPr>
          <a:lstStyle/>
          <a:p>
            <a:r>
              <a:rPr lang="en-CA" dirty="0"/>
              <a:t>Evades humoral response by preventing binding of IgA by only allowing expression of MHSA when its favourable </a:t>
            </a:r>
          </a:p>
          <a:p>
            <a:r>
              <a:rPr lang="en-CA" dirty="0"/>
              <a:t>By binding to IgA, </a:t>
            </a:r>
            <a:r>
              <a:rPr lang="en-CA" i="1" dirty="0"/>
              <a:t>V. Cholerae </a:t>
            </a:r>
            <a:r>
              <a:rPr lang="en-CA" dirty="0"/>
              <a:t>cannot penetrate the mucus barrier and attach itself due to MHSA </a:t>
            </a:r>
          </a:p>
          <a:p>
            <a:r>
              <a:rPr lang="en-CA" i="1" dirty="0"/>
              <a:t>V. cholerae </a:t>
            </a:r>
            <a:r>
              <a:rPr lang="en-CA" dirty="0"/>
              <a:t>can down regulate MHSA because of </a:t>
            </a:r>
            <a:r>
              <a:rPr lang="en-CA" dirty="0" err="1"/>
              <a:t>ToxT</a:t>
            </a:r>
            <a:r>
              <a:rPr lang="en-CA" dirty="0"/>
              <a:t> </a:t>
            </a:r>
          </a:p>
          <a:p>
            <a:r>
              <a:rPr lang="en-CA" dirty="0"/>
              <a:t>By only expressing MHSA in later stages of infection, it can maximize host colonization while minimizing the humoral response </a:t>
            </a:r>
          </a:p>
        </p:txBody>
      </p:sp>
      <p:sp>
        <p:nvSpPr>
          <p:cNvPr id="6" name="Text Placeholder 5">
            <a:extLst>
              <a:ext uri="{FF2B5EF4-FFF2-40B4-BE49-F238E27FC236}">
                <a16:creationId xmlns:a16="http://schemas.microsoft.com/office/drawing/2014/main" id="{EA82ABA5-FBE9-504B-BA8B-08C9FD7B145A}"/>
              </a:ext>
            </a:extLst>
          </p:cNvPr>
          <p:cNvSpPr>
            <a:spLocks noGrp="1"/>
          </p:cNvSpPr>
          <p:nvPr>
            <p:ph type="body" sz="quarter" idx="3"/>
          </p:nvPr>
        </p:nvSpPr>
        <p:spPr/>
        <p:txBody>
          <a:bodyPr/>
          <a:lstStyle/>
          <a:p>
            <a:r>
              <a:rPr lang="en-CA" dirty="0"/>
              <a:t>Nucleases</a:t>
            </a:r>
            <a:endParaRPr lang="en-US" dirty="0"/>
          </a:p>
        </p:txBody>
      </p:sp>
      <p:sp>
        <p:nvSpPr>
          <p:cNvPr id="7" name="Content Placeholder 6">
            <a:extLst>
              <a:ext uri="{FF2B5EF4-FFF2-40B4-BE49-F238E27FC236}">
                <a16:creationId xmlns:a16="http://schemas.microsoft.com/office/drawing/2014/main" id="{6FE86CFB-8B0F-AC49-A3CD-7BC2F962759D}"/>
              </a:ext>
            </a:extLst>
          </p:cNvPr>
          <p:cNvSpPr>
            <a:spLocks noGrp="1"/>
          </p:cNvSpPr>
          <p:nvPr>
            <p:ph sz="quarter" idx="4"/>
          </p:nvPr>
        </p:nvSpPr>
        <p:spPr/>
        <p:txBody>
          <a:bodyPr>
            <a:normAutofit fontScale="92500" lnSpcReduction="20000"/>
          </a:bodyPr>
          <a:lstStyle/>
          <a:p>
            <a:r>
              <a:rPr lang="en-CA" dirty="0"/>
              <a:t>DNS and XDS</a:t>
            </a:r>
          </a:p>
          <a:p>
            <a:r>
              <a:rPr lang="en-CA" dirty="0"/>
              <a:t>Break down the DNA in neutrophil extracellular traps (NETs) and therefore evades the innate response </a:t>
            </a:r>
          </a:p>
          <a:p>
            <a:r>
              <a:rPr lang="en-CA" dirty="0"/>
              <a:t>NETs are responsible for trapping and killing pathogens </a:t>
            </a:r>
            <a:endParaRPr lang="en-US" dirty="0"/>
          </a:p>
        </p:txBody>
      </p:sp>
    </p:spTree>
    <p:extLst>
      <p:ext uri="{BB962C8B-B14F-4D97-AF65-F5344CB8AC3E}">
        <p14:creationId xmlns:p14="http://schemas.microsoft.com/office/powerpoint/2010/main" val="2102295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7398C59F-5A18-487B-91D6-B955AACF2E50}"/>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7" name="Freeform 11">
              <a:extLst>
                <a:ext uri="{FF2B5EF4-FFF2-40B4-BE49-F238E27FC236}">
                  <a16:creationId xmlns:a16="http://schemas.microsoft.com/office/drawing/2014/main" id="{0557FAFE-C7C3-47EC-A4F5-9B2166319209}"/>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8" name="Freeform 12">
              <a:extLst>
                <a:ext uri="{FF2B5EF4-FFF2-40B4-BE49-F238E27FC236}">
                  <a16:creationId xmlns:a16="http://schemas.microsoft.com/office/drawing/2014/main" id="{95BC28FB-3882-4674-9D79-EA58BEB7CEB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9" name="Freeform 13">
              <a:extLst>
                <a:ext uri="{FF2B5EF4-FFF2-40B4-BE49-F238E27FC236}">
                  <a16:creationId xmlns:a16="http://schemas.microsoft.com/office/drawing/2014/main" id="{9C6EC892-83F9-402F-8552-0AD7C0556EBC}"/>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0" name="Freeform 14">
              <a:extLst>
                <a:ext uri="{FF2B5EF4-FFF2-40B4-BE49-F238E27FC236}">
                  <a16:creationId xmlns:a16="http://schemas.microsoft.com/office/drawing/2014/main" id="{18387766-037C-4EF0-8471-D19CBF2A431F}"/>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1" name="Freeform 15">
              <a:extLst>
                <a:ext uri="{FF2B5EF4-FFF2-40B4-BE49-F238E27FC236}">
                  <a16:creationId xmlns:a16="http://schemas.microsoft.com/office/drawing/2014/main" id="{1E364F38-6F3A-476A-93E6-962EA817C427}"/>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2" name="Freeform 16">
              <a:extLst>
                <a:ext uri="{FF2B5EF4-FFF2-40B4-BE49-F238E27FC236}">
                  <a16:creationId xmlns:a16="http://schemas.microsoft.com/office/drawing/2014/main" id="{35C335A4-1E67-4293-8BE2-DFB085D4FBBC}"/>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3" name="Freeform 17">
              <a:extLst>
                <a:ext uri="{FF2B5EF4-FFF2-40B4-BE49-F238E27FC236}">
                  <a16:creationId xmlns:a16="http://schemas.microsoft.com/office/drawing/2014/main" id="{9A8A0F10-2C98-4297-9F92-5D95533927BD}"/>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4" name="Freeform 18">
              <a:extLst>
                <a:ext uri="{FF2B5EF4-FFF2-40B4-BE49-F238E27FC236}">
                  <a16:creationId xmlns:a16="http://schemas.microsoft.com/office/drawing/2014/main" id="{C3B112A3-006E-4008-A778-DB5F6A09D510}"/>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5" name="Freeform 19">
              <a:extLst>
                <a:ext uri="{FF2B5EF4-FFF2-40B4-BE49-F238E27FC236}">
                  <a16:creationId xmlns:a16="http://schemas.microsoft.com/office/drawing/2014/main" id="{E5E62767-5C25-4C49-9568-432433A3C5B7}"/>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6" name="Freeform 20">
              <a:extLst>
                <a:ext uri="{FF2B5EF4-FFF2-40B4-BE49-F238E27FC236}">
                  <a16:creationId xmlns:a16="http://schemas.microsoft.com/office/drawing/2014/main" id="{598EC006-77B1-42BA-B815-66CCB9B170E6}"/>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7" name="Freeform 21">
              <a:extLst>
                <a:ext uri="{FF2B5EF4-FFF2-40B4-BE49-F238E27FC236}">
                  <a16:creationId xmlns:a16="http://schemas.microsoft.com/office/drawing/2014/main" id="{A144ED09-DA06-491D-95A8-AB3DED432959}"/>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8" name="Freeform 22">
              <a:extLst>
                <a:ext uri="{FF2B5EF4-FFF2-40B4-BE49-F238E27FC236}">
                  <a16:creationId xmlns:a16="http://schemas.microsoft.com/office/drawing/2014/main" id="{1CB00BD2-11CD-4A38-8F38-02B0D1105EFB}"/>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30" name="Group 29">
            <a:extLst>
              <a:ext uri="{FF2B5EF4-FFF2-40B4-BE49-F238E27FC236}">
                <a16:creationId xmlns:a16="http://schemas.microsoft.com/office/drawing/2014/main" id="{520234FB-542E-4550-9C2F-1B56FD41A1CA}"/>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31" name="Freeform 27">
              <a:extLst>
                <a:ext uri="{FF2B5EF4-FFF2-40B4-BE49-F238E27FC236}">
                  <a16:creationId xmlns:a16="http://schemas.microsoft.com/office/drawing/2014/main" id="{41FCE1F3-DEB3-47CD-90FF-7DABB4AF4540}"/>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32" name="Freeform 28">
              <a:extLst>
                <a:ext uri="{FF2B5EF4-FFF2-40B4-BE49-F238E27FC236}">
                  <a16:creationId xmlns:a16="http://schemas.microsoft.com/office/drawing/2014/main" id="{5708E488-C19B-452C-B197-6F1C34F6E735}"/>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3" name="Freeform 29">
              <a:extLst>
                <a:ext uri="{FF2B5EF4-FFF2-40B4-BE49-F238E27FC236}">
                  <a16:creationId xmlns:a16="http://schemas.microsoft.com/office/drawing/2014/main" id="{89D3FD25-890E-4981-A71D-EE796873D744}"/>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4" name="Freeform 30">
              <a:extLst>
                <a:ext uri="{FF2B5EF4-FFF2-40B4-BE49-F238E27FC236}">
                  <a16:creationId xmlns:a16="http://schemas.microsoft.com/office/drawing/2014/main" id="{51B5414C-556A-47CB-8EE2-974A85A7A4D2}"/>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5" name="Freeform 31">
              <a:extLst>
                <a:ext uri="{FF2B5EF4-FFF2-40B4-BE49-F238E27FC236}">
                  <a16:creationId xmlns:a16="http://schemas.microsoft.com/office/drawing/2014/main" id="{1C02B20C-2B27-4B75-8AEE-A5D2E2674B8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6" name="Freeform 32">
              <a:extLst>
                <a:ext uri="{FF2B5EF4-FFF2-40B4-BE49-F238E27FC236}">
                  <a16:creationId xmlns:a16="http://schemas.microsoft.com/office/drawing/2014/main" id="{54427714-F9AA-4F93-BD1D-400F1EA93FCA}"/>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7" name="Freeform 33">
              <a:extLst>
                <a:ext uri="{FF2B5EF4-FFF2-40B4-BE49-F238E27FC236}">
                  <a16:creationId xmlns:a16="http://schemas.microsoft.com/office/drawing/2014/main" id="{28A77D6A-9E81-497F-ABCC-2695BB5ADDEC}"/>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8" name="Freeform 34">
              <a:extLst>
                <a:ext uri="{FF2B5EF4-FFF2-40B4-BE49-F238E27FC236}">
                  <a16:creationId xmlns:a16="http://schemas.microsoft.com/office/drawing/2014/main" id="{2A1533BA-1478-4F7C-8E24-3F3E905050E4}"/>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9" name="Freeform 35">
              <a:extLst>
                <a:ext uri="{FF2B5EF4-FFF2-40B4-BE49-F238E27FC236}">
                  <a16:creationId xmlns:a16="http://schemas.microsoft.com/office/drawing/2014/main" id="{39686201-E633-40FD-A80A-1E28AD52E37C}"/>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40" name="Freeform 36">
              <a:extLst>
                <a:ext uri="{FF2B5EF4-FFF2-40B4-BE49-F238E27FC236}">
                  <a16:creationId xmlns:a16="http://schemas.microsoft.com/office/drawing/2014/main" id="{76A215C2-F590-4938-810B-F8A79366CE2B}"/>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41" name="Freeform 37">
              <a:extLst>
                <a:ext uri="{FF2B5EF4-FFF2-40B4-BE49-F238E27FC236}">
                  <a16:creationId xmlns:a16="http://schemas.microsoft.com/office/drawing/2014/main" id="{85F418E7-330D-4002-8EC8-33C1A897FFBF}"/>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42" name="Freeform 38">
              <a:extLst>
                <a:ext uri="{FF2B5EF4-FFF2-40B4-BE49-F238E27FC236}">
                  <a16:creationId xmlns:a16="http://schemas.microsoft.com/office/drawing/2014/main" id="{8FFE669A-54C9-4436-9566-C5A90F16DB40}"/>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4" name="Rectangle 43">
            <a:extLst>
              <a:ext uri="{FF2B5EF4-FFF2-40B4-BE49-F238E27FC236}">
                <a16:creationId xmlns:a16="http://schemas.microsoft.com/office/drawing/2014/main" id="{DE91395A-2D18-4AF6-A0AC-AAA7189FED1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6" name="Freeform 11">
            <a:extLst>
              <a:ext uri="{FF2B5EF4-FFF2-40B4-BE49-F238E27FC236}">
                <a16:creationId xmlns:a16="http://schemas.microsoft.com/office/drawing/2014/main" id="{A57352BE-A213-4040-BE8E-D4A925AD9DF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8" name="Rectangle 47">
            <a:extLst>
              <a:ext uri="{FF2B5EF4-FFF2-40B4-BE49-F238E27FC236}">
                <a16:creationId xmlns:a16="http://schemas.microsoft.com/office/drawing/2014/main" id="{1A44C337-3893-4B29-A265-B1329150B6A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50" name="Group 49">
            <a:extLst>
              <a:ext uri="{FF2B5EF4-FFF2-40B4-BE49-F238E27FC236}">
                <a16:creationId xmlns:a16="http://schemas.microsoft.com/office/drawing/2014/main" id="{81E0B358-1267-4844-8B3D-B7A279B4175A}"/>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51" name="Freeform 11">
              <a:extLst>
                <a:ext uri="{FF2B5EF4-FFF2-40B4-BE49-F238E27FC236}">
                  <a16:creationId xmlns:a16="http://schemas.microsoft.com/office/drawing/2014/main" id="{B24AA06A-F1A5-4BB3-9486-9AE7A53B3F28}"/>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52" name="Freeform 12">
              <a:extLst>
                <a:ext uri="{FF2B5EF4-FFF2-40B4-BE49-F238E27FC236}">
                  <a16:creationId xmlns:a16="http://schemas.microsoft.com/office/drawing/2014/main" id="{BDF97590-C600-44CB-9303-4A3679F5169E}"/>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53" name="Freeform 13">
              <a:extLst>
                <a:ext uri="{FF2B5EF4-FFF2-40B4-BE49-F238E27FC236}">
                  <a16:creationId xmlns:a16="http://schemas.microsoft.com/office/drawing/2014/main" id="{A9BBE156-3FFA-4DC4-8468-35BD28DDC605}"/>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54" name="Freeform 14">
              <a:extLst>
                <a:ext uri="{FF2B5EF4-FFF2-40B4-BE49-F238E27FC236}">
                  <a16:creationId xmlns:a16="http://schemas.microsoft.com/office/drawing/2014/main" id="{F7960DE5-3810-4B1E-B1E2-3BAFEA91EDD4}"/>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55" name="Freeform 15">
              <a:extLst>
                <a:ext uri="{FF2B5EF4-FFF2-40B4-BE49-F238E27FC236}">
                  <a16:creationId xmlns:a16="http://schemas.microsoft.com/office/drawing/2014/main" id="{359E957C-CE11-446F-8AA7-B3E98390B89F}"/>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56" name="Freeform 16">
              <a:extLst>
                <a:ext uri="{FF2B5EF4-FFF2-40B4-BE49-F238E27FC236}">
                  <a16:creationId xmlns:a16="http://schemas.microsoft.com/office/drawing/2014/main" id="{A3E9FE34-CA9E-4443-BEBF-D1B9A1C6C24D}"/>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7" name="Freeform 17">
              <a:extLst>
                <a:ext uri="{FF2B5EF4-FFF2-40B4-BE49-F238E27FC236}">
                  <a16:creationId xmlns:a16="http://schemas.microsoft.com/office/drawing/2014/main" id="{4F39D814-8A48-4509-BDEB-826F10659156}"/>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8" name="Freeform 18">
              <a:extLst>
                <a:ext uri="{FF2B5EF4-FFF2-40B4-BE49-F238E27FC236}">
                  <a16:creationId xmlns:a16="http://schemas.microsoft.com/office/drawing/2014/main" id="{8C6D08C0-8C49-4B87-9CF4-A1F08714FACF}"/>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59" name="Freeform 19">
              <a:extLst>
                <a:ext uri="{FF2B5EF4-FFF2-40B4-BE49-F238E27FC236}">
                  <a16:creationId xmlns:a16="http://schemas.microsoft.com/office/drawing/2014/main" id="{308C612B-4C0D-4863-B9CD-F86ABAA1B2BC}"/>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60" name="Freeform 20">
              <a:extLst>
                <a:ext uri="{FF2B5EF4-FFF2-40B4-BE49-F238E27FC236}">
                  <a16:creationId xmlns:a16="http://schemas.microsoft.com/office/drawing/2014/main" id="{600B1EC8-1B55-4390-A183-C33B5E2273BB}"/>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61" name="Freeform 21">
              <a:extLst>
                <a:ext uri="{FF2B5EF4-FFF2-40B4-BE49-F238E27FC236}">
                  <a16:creationId xmlns:a16="http://schemas.microsoft.com/office/drawing/2014/main" id="{1790A225-91E1-4BE5-A801-5F1E32721C5B}"/>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62" name="Freeform 22">
              <a:extLst>
                <a:ext uri="{FF2B5EF4-FFF2-40B4-BE49-F238E27FC236}">
                  <a16:creationId xmlns:a16="http://schemas.microsoft.com/office/drawing/2014/main" id="{DFFC46A2-6BBF-47FD-BC17-5EE1DF7CB906}"/>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64" name="Group 63">
            <a:extLst>
              <a:ext uri="{FF2B5EF4-FFF2-40B4-BE49-F238E27FC236}">
                <a16:creationId xmlns:a16="http://schemas.microsoft.com/office/drawing/2014/main" id="{AF44CA9C-80E8-44E1-A79C-D6EBFC73BCA0}"/>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65" name="Freeform 27">
              <a:extLst>
                <a:ext uri="{FF2B5EF4-FFF2-40B4-BE49-F238E27FC236}">
                  <a16:creationId xmlns:a16="http://schemas.microsoft.com/office/drawing/2014/main" id="{8CB9417F-98D9-4998-B00B-A5932E4C7D73}"/>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66" name="Freeform 28">
              <a:extLst>
                <a:ext uri="{FF2B5EF4-FFF2-40B4-BE49-F238E27FC236}">
                  <a16:creationId xmlns:a16="http://schemas.microsoft.com/office/drawing/2014/main" id="{FA79AA3D-583E-4A1E-AF7E-CBD980F5963B}"/>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7" name="Freeform 29">
              <a:extLst>
                <a:ext uri="{FF2B5EF4-FFF2-40B4-BE49-F238E27FC236}">
                  <a16:creationId xmlns:a16="http://schemas.microsoft.com/office/drawing/2014/main" id="{D80C9F17-A6B2-4A12-BC77-F84264A669FA}"/>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8" name="Freeform 30">
              <a:extLst>
                <a:ext uri="{FF2B5EF4-FFF2-40B4-BE49-F238E27FC236}">
                  <a16:creationId xmlns:a16="http://schemas.microsoft.com/office/drawing/2014/main" id="{949C9A53-ED97-44CE-BDD5-ED2489211608}"/>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69" name="Freeform 31">
              <a:extLst>
                <a:ext uri="{FF2B5EF4-FFF2-40B4-BE49-F238E27FC236}">
                  <a16:creationId xmlns:a16="http://schemas.microsoft.com/office/drawing/2014/main" id="{0F9FDAE7-225B-4072-8907-6EAA06174457}"/>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70" name="Freeform 32">
              <a:extLst>
                <a:ext uri="{FF2B5EF4-FFF2-40B4-BE49-F238E27FC236}">
                  <a16:creationId xmlns:a16="http://schemas.microsoft.com/office/drawing/2014/main" id="{9D49818B-8EA3-4B41-9783-EFE0C618C363}"/>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71" name="Freeform 33">
              <a:extLst>
                <a:ext uri="{FF2B5EF4-FFF2-40B4-BE49-F238E27FC236}">
                  <a16:creationId xmlns:a16="http://schemas.microsoft.com/office/drawing/2014/main" id="{01903E65-D822-4457-B0A5-2F4168224164}"/>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72" name="Freeform 34">
              <a:extLst>
                <a:ext uri="{FF2B5EF4-FFF2-40B4-BE49-F238E27FC236}">
                  <a16:creationId xmlns:a16="http://schemas.microsoft.com/office/drawing/2014/main" id="{A5CF9DAB-75BF-43D9-B1E7-817D1FAA0003}"/>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73" name="Freeform 35">
              <a:extLst>
                <a:ext uri="{FF2B5EF4-FFF2-40B4-BE49-F238E27FC236}">
                  <a16:creationId xmlns:a16="http://schemas.microsoft.com/office/drawing/2014/main" id="{BB22916D-4BCF-4A4C-8714-A2564D34C369}"/>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74" name="Freeform 36">
              <a:extLst>
                <a:ext uri="{FF2B5EF4-FFF2-40B4-BE49-F238E27FC236}">
                  <a16:creationId xmlns:a16="http://schemas.microsoft.com/office/drawing/2014/main" id="{4CD9F734-569E-44E7-BD53-6214E0F18C8F}"/>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75" name="Freeform 37">
              <a:extLst>
                <a:ext uri="{FF2B5EF4-FFF2-40B4-BE49-F238E27FC236}">
                  <a16:creationId xmlns:a16="http://schemas.microsoft.com/office/drawing/2014/main" id="{7A5DAACB-2F42-40C8-BF6A-75B79299F902}"/>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76" name="Freeform 38">
              <a:extLst>
                <a:ext uri="{FF2B5EF4-FFF2-40B4-BE49-F238E27FC236}">
                  <a16:creationId xmlns:a16="http://schemas.microsoft.com/office/drawing/2014/main" id="{AD78E0F9-8568-4672-A22F-4ED5B1A96F59}"/>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8" name="Rectangle 77">
            <a:extLst>
              <a:ext uri="{FF2B5EF4-FFF2-40B4-BE49-F238E27FC236}">
                <a16:creationId xmlns:a16="http://schemas.microsoft.com/office/drawing/2014/main" id="{AA5CD610-ED7C-4CED-A9A1-174432C88AF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80" name="Freeform 11">
            <a:extLst>
              <a:ext uri="{FF2B5EF4-FFF2-40B4-BE49-F238E27FC236}">
                <a16:creationId xmlns:a16="http://schemas.microsoft.com/office/drawing/2014/main" id="{0C4379BF-8C7A-480A-BC36-DA55D92A935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11" name="Content Placeholder 10">
            <a:extLst>
              <a:ext uri="{FF2B5EF4-FFF2-40B4-BE49-F238E27FC236}">
                <a16:creationId xmlns:a16="http://schemas.microsoft.com/office/drawing/2014/main" id="{7E026A7B-380C-6B4B-BA21-F32B6BF7EC05}"/>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0937" r="33429" b="2"/>
          <a:stretch/>
        </p:blipFill>
        <p:spPr>
          <a:xfrm>
            <a:off x="-1555" y="1731"/>
            <a:ext cx="4671091" cy="6858000"/>
          </a:xfrm>
          <a:prstGeom prst="rect">
            <a:avLst/>
          </a:prstGeom>
        </p:spPr>
      </p:pic>
      <p:sp>
        <p:nvSpPr>
          <p:cNvPr id="7" name="Title 6">
            <a:extLst>
              <a:ext uri="{FF2B5EF4-FFF2-40B4-BE49-F238E27FC236}">
                <a16:creationId xmlns:a16="http://schemas.microsoft.com/office/drawing/2014/main" id="{2C4DF97C-9E19-E148-B231-790D6B867806}"/>
              </a:ext>
            </a:extLst>
          </p:cNvPr>
          <p:cNvSpPr>
            <a:spLocks noGrp="1"/>
          </p:cNvSpPr>
          <p:nvPr>
            <p:ph type="title"/>
          </p:nvPr>
        </p:nvSpPr>
        <p:spPr>
          <a:xfrm>
            <a:off x="6483096" y="624110"/>
            <a:ext cx="5021516" cy="1280890"/>
          </a:xfrm>
        </p:spPr>
        <p:txBody>
          <a:bodyPr vert="horz" lIns="91440" tIns="45720" rIns="91440" bIns="45720" rtlCol="0" anchor="t">
            <a:normAutofit/>
          </a:bodyPr>
          <a:lstStyle/>
          <a:p>
            <a:r>
              <a:rPr lang="en-US"/>
              <a:t>Protein Products </a:t>
            </a:r>
            <a:endParaRPr lang="en-US" dirty="0"/>
          </a:p>
        </p:txBody>
      </p:sp>
      <p:sp>
        <p:nvSpPr>
          <p:cNvPr id="8" name="Content Placeholder 7">
            <a:extLst>
              <a:ext uri="{FF2B5EF4-FFF2-40B4-BE49-F238E27FC236}">
                <a16:creationId xmlns:a16="http://schemas.microsoft.com/office/drawing/2014/main" id="{5BC6CB1A-1665-6F42-8847-9424C4277F62}"/>
              </a:ext>
            </a:extLst>
          </p:cNvPr>
          <p:cNvSpPr>
            <a:spLocks noGrp="1"/>
          </p:cNvSpPr>
          <p:nvPr>
            <p:ph sz="half" idx="1"/>
          </p:nvPr>
        </p:nvSpPr>
        <p:spPr>
          <a:xfrm>
            <a:off x="6438191" y="2133600"/>
            <a:ext cx="5066419" cy="3777622"/>
          </a:xfrm>
        </p:spPr>
        <p:txBody>
          <a:bodyPr vert="horz" lIns="91440" tIns="45720" rIns="91440" bIns="45720" rtlCol="0">
            <a:normAutofit/>
          </a:bodyPr>
          <a:lstStyle/>
          <a:p>
            <a:r>
              <a:rPr lang="en-US" i="1" dirty="0"/>
              <a:t>V. cholera </a:t>
            </a:r>
            <a:r>
              <a:rPr lang="en-US" dirty="0"/>
              <a:t>produces a single protein that has multiple functions </a:t>
            </a:r>
          </a:p>
          <a:p>
            <a:pPr lvl="1"/>
            <a:r>
              <a:rPr lang="en-US" dirty="0"/>
              <a:t>Promoting epithelial attachment</a:t>
            </a:r>
          </a:p>
          <a:p>
            <a:pPr lvl="1"/>
            <a:r>
              <a:rPr lang="en-US" dirty="0"/>
              <a:t>Destroying host elements such as Fibronectin, Mucin, </a:t>
            </a:r>
            <a:r>
              <a:rPr lang="en-US" dirty="0" err="1"/>
              <a:t>Lactoferrin</a:t>
            </a:r>
            <a:endParaRPr lang="en-US" dirty="0"/>
          </a:p>
          <a:p>
            <a:pPr marL="457200" lvl="1" indent="0"/>
            <a:r>
              <a:rPr lang="en-US" dirty="0"/>
              <a:t>Fibronectin: binding extracellular matrix proteins and attachment to host cells as well as </a:t>
            </a:r>
            <a:r>
              <a:rPr lang="en-US" dirty="0" err="1"/>
              <a:t>opsonization</a:t>
            </a:r>
            <a:r>
              <a:rPr lang="en-US" dirty="0"/>
              <a:t> </a:t>
            </a:r>
          </a:p>
          <a:p>
            <a:pPr marL="457200" lvl="1" indent="0"/>
            <a:r>
              <a:rPr lang="en-US" dirty="0" err="1"/>
              <a:t>Mucinase</a:t>
            </a:r>
            <a:r>
              <a:rPr lang="en-US" dirty="0"/>
              <a:t>: helps penetrate the mucus layer to access epithelial sites </a:t>
            </a:r>
          </a:p>
          <a:p>
            <a:pPr marL="457200" lvl="1" indent="0"/>
            <a:r>
              <a:rPr lang="en-US" dirty="0" err="1"/>
              <a:t>Lactoferrin</a:t>
            </a:r>
            <a:r>
              <a:rPr lang="en-US" dirty="0"/>
              <a:t>: limits essential iron</a:t>
            </a:r>
          </a:p>
        </p:txBody>
      </p:sp>
    </p:spTree>
    <p:extLst>
      <p:ext uri="{BB962C8B-B14F-4D97-AF65-F5344CB8AC3E}">
        <p14:creationId xmlns:p14="http://schemas.microsoft.com/office/powerpoint/2010/main" val="2052063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166BF9EE-F7AC-4FA5-AC7E-001B3A642F75}"/>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5" name="Freeform 11">
              <a:extLst>
                <a:ext uri="{FF2B5EF4-FFF2-40B4-BE49-F238E27FC236}">
                  <a16:creationId xmlns:a16="http://schemas.microsoft.com/office/drawing/2014/main" id="{3B48D182-44E3-4D8B-ACEF-F1A900BE4430}"/>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6" name="Freeform 12">
              <a:extLst>
                <a:ext uri="{FF2B5EF4-FFF2-40B4-BE49-F238E27FC236}">
                  <a16:creationId xmlns:a16="http://schemas.microsoft.com/office/drawing/2014/main" id="{355A535A-A489-477F-A314-593AA8CAFB2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7" name="Freeform 13">
              <a:extLst>
                <a:ext uri="{FF2B5EF4-FFF2-40B4-BE49-F238E27FC236}">
                  <a16:creationId xmlns:a16="http://schemas.microsoft.com/office/drawing/2014/main" id="{954C2D4C-FD83-4EF4-9312-04442ABD66BF}"/>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8" name="Freeform 14">
              <a:extLst>
                <a:ext uri="{FF2B5EF4-FFF2-40B4-BE49-F238E27FC236}">
                  <a16:creationId xmlns:a16="http://schemas.microsoft.com/office/drawing/2014/main" id="{C20701C2-CD9A-4698-BC97-E1085820C2C9}"/>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9" name="Freeform 15">
              <a:extLst>
                <a:ext uri="{FF2B5EF4-FFF2-40B4-BE49-F238E27FC236}">
                  <a16:creationId xmlns:a16="http://schemas.microsoft.com/office/drawing/2014/main" id="{62575C35-466F-42AE-87A1-D691849AB8CF}"/>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0" name="Freeform 16">
              <a:extLst>
                <a:ext uri="{FF2B5EF4-FFF2-40B4-BE49-F238E27FC236}">
                  <a16:creationId xmlns:a16="http://schemas.microsoft.com/office/drawing/2014/main" id="{58236F37-6119-45AC-80A0-CD2C311B505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1" name="Freeform 17">
              <a:extLst>
                <a:ext uri="{FF2B5EF4-FFF2-40B4-BE49-F238E27FC236}">
                  <a16:creationId xmlns:a16="http://schemas.microsoft.com/office/drawing/2014/main" id="{F3FDD799-39FE-4D6F-9A64-2F472B215078}"/>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2" name="Freeform 18">
              <a:extLst>
                <a:ext uri="{FF2B5EF4-FFF2-40B4-BE49-F238E27FC236}">
                  <a16:creationId xmlns:a16="http://schemas.microsoft.com/office/drawing/2014/main" id="{9820D241-1D49-442C-A95A-00BC1BF9E295}"/>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3" name="Freeform 19">
              <a:extLst>
                <a:ext uri="{FF2B5EF4-FFF2-40B4-BE49-F238E27FC236}">
                  <a16:creationId xmlns:a16="http://schemas.microsoft.com/office/drawing/2014/main" id="{EBC2197C-B383-4866-8ABD-74222400BE8E}"/>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4" name="Freeform 20">
              <a:extLst>
                <a:ext uri="{FF2B5EF4-FFF2-40B4-BE49-F238E27FC236}">
                  <a16:creationId xmlns:a16="http://schemas.microsoft.com/office/drawing/2014/main" id="{404B06AA-FC93-4471-9DE4-56A401E70A50}"/>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5" name="Freeform 21">
              <a:extLst>
                <a:ext uri="{FF2B5EF4-FFF2-40B4-BE49-F238E27FC236}">
                  <a16:creationId xmlns:a16="http://schemas.microsoft.com/office/drawing/2014/main" id="{E580600C-013F-4FAF-8FB7-4CC0FA80A92B}"/>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6" name="Freeform 22">
              <a:extLst>
                <a:ext uri="{FF2B5EF4-FFF2-40B4-BE49-F238E27FC236}">
                  <a16:creationId xmlns:a16="http://schemas.microsoft.com/office/drawing/2014/main" id="{9BFCF199-64B2-4AEE-88C4-E954ABF36278}"/>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8" name="Group 27">
            <a:extLst>
              <a:ext uri="{FF2B5EF4-FFF2-40B4-BE49-F238E27FC236}">
                <a16:creationId xmlns:a16="http://schemas.microsoft.com/office/drawing/2014/main" id="{E312DBA5-56D8-42B2-BA94-28168C2A6703}"/>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9" name="Freeform 27">
              <a:extLst>
                <a:ext uri="{FF2B5EF4-FFF2-40B4-BE49-F238E27FC236}">
                  <a16:creationId xmlns:a16="http://schemas.microsoft.com/office/drawing/2014/main" id="{7AD46C74-3117-46B0-B267-0F61B57CACE3}"/>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30" name="Freeform 28">
              <a:extLst>
                <a:ext uri="{FF2B5EF4-FFF2-40B4-BE49-F238E27FC236}">
                  <a16:creationId xmlns:a16="http://schemas.microsoft.com/office/drawing/2014/main" id="{8C13B810-9664-45D8-8510-D6ED0ADD7217}"/>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1" name="Freeform 29">
              <a:extLst>
                <a:ext uri="{FF2B5EF4-FFF2-40B4-BE49-F238E27FC236}">
                  <a16:creationId xmlns:a16="http://schemas.microsoft.com/office/drawing/2014/main" id="{10306E52-A922-4458-BCCE-C3C840CC7556}"/>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2" name="Freeform 30">
              <a:extLst>
                <a:ext uri="{FF2B5EF4-FFF2-40B4-BE49-F238E27FC236}">
                  <a16:creationId xmlns:a16="http://schemas.microsoft.com/office/drawing/2014/main" id="{CB578819-B7E7-4250-932F-52AE2A2A9A57}"/>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3" name="Freeform 31">
              <a:extLst>
                <a:ext uri="{FF2B5EF4-FFF2-40B4-BE49-F238E27FC236}">
                  <a16:creationId xmlns:a16="http://schemas.microsoft.com/office/drawing/2014/main" id="{454B9C91-B623-424A-B16E-F764F189D300}"/>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4" name="Freeform 32">
              <a:extLst>
                <a:ext uri="{FF2B5EF4-FFF2-40B4-BE49-F238E27FC236}">
                  <a16:creationId xmlns:a16="http://schemas.microsoft.com/office/drawing/2014/main" id="{EFD03C4A-8484-41E6-B458-032F1DCA70AA}"/>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5" name="Freeform 33">
              <a:extLst>
                <a:ext uri="{FF2B5EF4-FFF2-40B4-BE49-F238E27FC236}">
                  <a16:creationId xmlns:a16="http://schemas.microsoft.com/office/drawing/2014/main" id="{DDC2F3C3-1D4E-4913-9C5C-F9A65B47E5CA}"/>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6" name="Freeform 34">
              <a:extLst>
                <a:ext uri="{FF2B5EF4-FFF2-40B4-BE49-F238E27FC236}">
                  <a16:creationId xmlns:a16="http://schemas.microsoft.com/office/drawing/2014/main" id="{1E15BCA2-2420-4C53-ADE9-40FBAC238443}"/>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7" name="Freeform 35">
              <a:extLst>
                <a:ext uri="{FF2B5EF4-FFF2-40B4-BE49-F238E27FC236}">
                  <a16:creationId xmlns:a16="http://schemas.microsoft.com/office/drawing/2014/main" id="{73D5FBF4-7129-4C51-B603-E3BC3341951B}"/>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8" name="Freeform 36">
              <a:extLst>
                <a:ext uri="{FF2B5EF4-FFF2-40B4-BE49-F238E27FC236}">
                  <a16:creationId xmlns:a16="http://schemas.microsoft.com/office/drawing/2014/main" id="{0165B164-CE2A-494C-88FC-507232B37C08}"/>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9" name="Freeform 37">
              <a:extLst>
                <a:ext uri="{FF2B5EF4-FFF2-40B4-BE49-F238E27FC236}">
                  <a16:creationId xmlns:a16="http://schemas.microsoft.com/office/drawing/2014/main" id="{87F127E5-B10B-4D18-BCF0-E7C3C7F401EC}"/>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40" name="Freeform 38">
              <a:extLst>
                <a:ext uri="{FF2B5EF4-FFF2-40B4-BE49-F238E27FC236}">
                  <a16:creationId xmlns:a16="http://schemas.microsoft.com/office/drawing/2014/main" id="{FC692D59-F28D-4E42-B435-225F2C6CFA3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2" name="Rectangle 41">
            <a:extLst>
              <a:ext uri="{FF2B5EF4-FFF2-40B4-BE49-F238E27FC236}">
                <a16:creationId xmlns:a16="http://schemas.microsoft.com/office/drawing/2014/main" id="{1996130F-9AB5-4DE9-8574-3AF891C5C17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4" name="Freeform 11">
            <a:extLst>
              <a:ext uri="{FF2B5EF4-FFF2-40B4-BE49-F238E27FC236}">
                <a16:creationId xmlns:a16="http://schemas.microsoft.com/office/drawing/2014/main" id="{7326F4E6-9131-42DA-97B2-0BA8D1E258A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6" name="Rectangle 45">
            <a:extLst>
              <a:ext uri="{FF2B5EF4-FFF2-40B4-BE49-F238E27FC236}">
                <a16:creationId xmlns:a16="http://schemas.microsoft.com/office/drawing/2014/main" id="{1EDD21E1-BAF0-4314-AB31-82ECB8AC9E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FDC8619C-F25D-468E-95FA-2A2151D7DDD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50" name="Freeform 12">
            <a:extLst>
              <a:ext uri="{FF2B5EF4-FFF2-40B4-BE49-F238E27FC236}">
                <a16:creationId xmlns:a16="http://schemas.microsoft.com/office/drawing/2014/main" id="{7D9439D6-DEAD-4CEB-A61B-BE3D64D1B59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a:extLst>
              <a:ext uri="{FF2B5EF4-FFF2-40B4-BE49-F238E27FC236}">
                <a16:creationId xmlns:a16="http://schemas.microsoft.com/office/drawing/2014/main" id="{2DEA57CC-B721-F049-B780-8B8878DC772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91916" y="843005"/>
            <a:ext cx="5451627" cy="4851948"/>
          </a:xfrm>
          <a:prstGeom prst="rect">
            <a:avLst/>
          </a:prstGeom>
        </p:spPr>
      </p:pic>
      <p:sp>
        <p:nvSpPr>
          <p:cNvPr id="2" name="Title 1">
            <a:extLst>
              <a:ext uri="{FF2B5EF4-FFF2-40B4-BE49-F238E27FC236}">
                <a16:creationId xmlns:a16="http://schemas.microsoft.com/office/drawing/2014/main" id="{EDD0FAB0-3061-F847-9A78-DF32FF47B938}"/>
              </a:ext>
            </a:extLst>
          </p:cNvPr>
          <p:cNvSpPr>
            <a:spLocks noGrp="1"/>
          </p:cNvSpPr>
          <p:nvPr>
            <p:ph type="title"/>
          </p:nvPr>
        </p:nvSpPr>
        <p:spPr>
          <a:xfrm>
            <a:off x="649224" y="645106"/>
            <a:ext cx="5122652" cy="1259894"/>
          </a:xfrm>
        </p:spPr>
        <p:txBody>
          <a:bodyPr vert="horz" lIns="91440" tIns="45720" rIns="91440" bIns="45720" rtlCol="0" anchor="t">
            <a:normAutofit/>
          </a:bodyPr>
          <a:lstStyle/>
          <a:p>
            <a:r>
              <a:rPr lang="en-US"/>
              <a:t>Brush Border</a:t>
            </a:r>
            <a:endParaRPr lang="en-US" dirty="0"/>
          </a:p>
        </p:txBody>
      </p:sp>
      <p:sp>
        <p:nvSpPr>
          <p:cNvPr id="3" name="Content Placeholder 2">
            <a:extLst>
              <a:ext uri="{FF2B5EF4-FFF2-40B4-BE49-F238E27FC236}">
                <a16:creationId xmlns:a16="http://schemas.microsoft.com/office/drawing/2014/main" id="{8A5CA106-8EB4-904D-AB9D-335E59714F5E}"/>
              </a:ext>
            </a:extLst>
          </p:cNvPr>
          <p:cNvSpPr>
            <a:spLocks noGrp="1"/>
          </p:cNvSpPr>
          <p:nvPr>
            <p:ph sz="half" idx="1"/>
          </p:nvPr>
        </p:nvSpPr>
        <p:spPr>
          <a:xfrm>
            <a:off x="649225" y="2133600"/>
            <a:ext cx="5122652" cy="3759253"/>
          </a:xfrm>
        </p:spPr>
        <p:txBody>
          <a:bodyPr vert="horz" lIns="91440" tIns="45720" rIns="91440" bIns="45720" rtlCol="0">
            <a:normAutofit/>
          </a:bodyPr>
          <a:lstStyle/>
          <a:p>
            <a:r>
              <a:rPr lang="en-US" i="1" dirty="0"/>
              <a:t>V. </a:t>
            </a:r>
            <a:r>
              <a:rPr lang="en-US" i="1" dirty="0" err="1"/>
              <a:t>cholerae</a:t>
            </a:r>
            <a:r>
              <a:rPr lang="en-US" i="1" dirty="0"/>
              <a:t> </a:t>
            </a:r>
            <a:r>
              <a:rPr lang="en-US" dirty="0"/>
              <a:t>can inhabit the small intestine due to the presence of </a:t>
            </a:r>
            <a:r>
              <a:rPr lang="en-US" dirty="0" err="1"/>
              <a:t>adhesins</a:t>
            </a:r>
            <a:r>
              <a:rPr lang="en-US" dirty="0"/>
              <a:t> on the pathogen itself</a:t>
            </a:r>
          </a:p>
          <a:p>
            <a:r>
              <a:rPr lang="en-US" dirty="0"/>
              <a:t>Bacteria adheres to the brush border of the </a:t>
            </a:r>
            <a:r>
              <a:rPr lang="en-US" dirty="0" err="1"/>
              <a:t>billi</a:t>
            </a:r>
            <a:r>
              <a:rPr lang="en-US" dirty="0"/>
              <a:t> or in developing intestinal crypts </a:t>
            </a:r>
          </a:p>
          <a:p>
            <a:r>
              <a:rPr lang="en-US" dirty="0"/>
              <a:t>Able to evade the force of intestines motility by adhering to villi and crypts </a:t>
            </a:r>
          </a:p>
          <a:p>
            <a:r>
              <a:rPr lang="en-US" dirty="0"/>
              <a:t>protect the bacteria from being shed </a:t>
            </a:r>
          </a:p>
        </p:txBody>
      </p:sp>
    </p:spTree>
    <p:extLst>
      <p:ext uri="{BB962C8B-B14F-4D97-AF65-F5344CB8AC3E}">
        <p14:creationId xmlns:p14="http://schemas.microsoft.com/office/powerpoint/2010/main" val="1573997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7BE73-B5E6-AE40-9FB8-A705174443AC}"/>
              </a:ext>
            </a:extLst>
          </p:cNvPr>
          <p:cNvSpPr>
            <a:spLocks noGrp="1"/>
          </p:cNvSpPr>
          <p:nvPr>
            <p:ph type="title"/>
          </p:nvPr>
        </p:nvSpPr>
        <p:spPr/>
        <p:txBody>
          <a:bodyPr/>
          <a:lstStyle/>
          <a:p>
            <a:r>
              <a:rPr lang="en-CA" dirty="0"/>
              <a:t>Final Thoughts</a:t>
            </a:r>
            <a:endParaRPr lang="en-US" dirty="0"/>
          </a:p>
        </p:txBody>
      </p:sp>
      <p:sp>
        <p:nvSpPr>
          <p:cNvPr id="3" name="Content Placeholder 2">
            <a:extLst>
              <a:ext uri="{FF2B5EF4-FFF2-40B4-BE49-F238E27FC236}">
                <a16:creationId xmlns:a16="http://schemas.microsoft.com/office/drawing/2014/main" id="{974F4A5F-B1C0-7A43-98AA-C1323AF6D7F7}"/>
              </a:ext>
            </a:extLst>
          </p:cNvPr>
          <p:cNvSpPr>
            <a:spLocks noGrp="1"/>
          </p:cNvSpPr>
          <p:nvPr>
            <p:ph idx="1"/>
          </p:nvPr>
        </p:nvSpPr>
        <p:spPr/>
        <p:txBody>
          <a:bodyPr/>
          <a:lstStyle/>
          <a:p>
            <a:pPr marL="0" indent="0">
              <a:buNone/>
            </a:pPr>
            <a:r>
              <a:rPr lang="en-CA" dirty="0"/>
              <a:t>Is the Bacteria Completely removed and will the patient make a full recovery? </a:t>
            </a:r>
          </a:p>
          <a:p>
            <a:r>
              <a:rPr lang="en-CA" dirty="0"/>
              <a:t>Symptoms can range from asymptomatic, mild and severe. Patients with asymptomatic infections tend to clear the infection without any medical assistance. Where as heavier infections may require medical assistance. However, with correct treatment, a patient should make a full recovery. </a:t>
            </a:r>
          </a:p>
          <a:p>
            <a:pPr marL="0" indent="0">
              <a:buNone/>
            </a:pPr>
            <a:r>
              <a:rPr lang="en-CA" dirty="0"/>
              <a:t>Is there immunity to future infections?</a:t>
            </a:r>
          </a:p>
          <a:p>
            <a:r>
              <a:rPr lang="en-CA" dirty="0"/>
              <a:t>During the first infection, the immune system produced antibodies against </a:t>
            </a:r>
            <a:r>
              <a:rPr lang="en-CA" i="1" dirty="0"/>
              <a:t>V. cholera</a:t>
            </a:r>
            <a:r>
              <a:rPr lang="en-CA" dirty="0"/>
              <a:t>. Therefore, there is a protective immunity for subsequent infections (effective for up to 3 years after initial infection). However there are two serotypes of </a:t>
            </a:r>
            <a:r>
              <a:rPr lang="en-CA" i="1" dirty="0"/>
              <a:t>V. cholera </a:t>
            </a:r>
            <a:r>
              <a:rPr lang="en-CA" dirty="0"/>
              <a:t>so it depends if they catch the same serotype as the original. </a:t>
            </a:r>
          </a:p>
          <a:p>
            <a:pPr marL="0" indent="0">
              <a:buNone/>
            </a:pPr>
            <a:endParaRPr lang="en-CA" dirty="0"/>
          </a:p>
          <a:p>
            <a:endParaRPr lang="en-US" dirty="0"/>
          </a:p>
        </p:txBody>
      </p:sp>
    </p:spTree>
    <p:extLst>
      <p:ext uri="{BB962C8B-B14F-4D97-AF65-F5344CB8AC3E}">
        <p14:creationId xmlns:p14="http://schemas.microsoft.com/office/powerpoint/2010/main" val="526221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3030214-227F-42DB-9282-BBA6AF8D94A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1">
            <a:extLst>
              <a:ext uri="{FF2B5EF4-FFF2-40B4-BE49-F238E27FC236}">
                <a16:creationId xmlns:a16="http://schemas.microsoft.com/office/drawing/2014/main" id="{0D7A9289-BAD1-4A78-979F-A655C886DBF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1149203"/>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2" name="Title 1">
            <a:extLst>
              <a:ext uri="{FF2B5EF4-FFF2-40B4-BE49-F238E27FC236}">
                <a16:creationId xmlns:a16="http://schemas.microsoft.com/office/drawing/2014/main" id="{84814531-54E0-A24E-B76D-524F0F5C43BF}"/>
              </a:ext>
            </a:extLst>
          </p:cNvPr>
          <p:cNvSpPr>
            <a:spLocks noGrp="1"/>
          </p:cNvSpPr>
          <p:nvPr>
            <p:ph type="title"/>
          </p:nvPr>
        </p:nvSpPr>
        <p:spPr>
          <a:xfrm>
            <a:off x="1433889" y="1059872"/>
            <a:ext cx="3012216" cy="4851349"/>
          </a:xfrm>
        </p:spPr>
        <p:txBody>
          <a:bodyPr>
            <a:normAutofit/>
          </a:bodyPr>
          <a:lstStyle/>
          <a:p>
            <a:r>
              <a:rPr lang="en-CA"/>
              <a:t>The Case</a:t>
            </a:r>
            <a:endParaRPr lang="en-US" dirty="0"/>
          </a:p>
        </p:txBody>
      </p:sp>
      <p:sp>
        <p:nvSpPr>
          <p:cNvPr id="3" name="Content Placeholder 2">
            <a:extLst>
              <a:ext uri="{FF2B5EF4-FFF2-40B4-BE49-F238E27FC236}">
                <a16:creationId xmlns:a16="http://schemas.microsoft.com/office/drawing/2014/main" id="{08709FF0-CC82-404A-8E51-68FDF554AE65}"/>
              </a:ext>
            </a:extLst>
          </p:cNvPr>
          <p:cNvSpPr>
            <a:spLocks noGrp="1"/>
          </p:cNvSpPr>
          <p:nvPr>
            <p:ph idx="1"/>
          </p:nvPr>
        </p:nvSpPr>
        <p:spPr>
          <a:xfrm>
            <a:off x="5280368" y="1059872"/>
            <a:ext cx="6224244" cy="4851350"/>
          </a:xfrm>
        </p:spPr>
        <p:txBody>
          <a:bodyPr>
            <a:normAutofit/>
          </a:bodyPr>
          <a:lstStyle/>
          <a:p>
            <a:pPr>
              <a:lnSpc>
                <a:spcPct val="90000"/>
              </a:lnSpc>
            </a:pPr>
            <a:r>
              <a:rPr lang="en-CA" sz="1700" dirty="0">
                <a:latin typeface="Arial" panose="020B0604020202020204" pitchFamily="34" charset="0"/>
                <a:cs typeface="Arial" panose="020B0604020202020204" pitchFamily="34" charset="0"/>
              </a:rPr>
              <a:t>Fulfilling a long held travel dream, Robert has taken six months off work and is making his way through India taking in the sights, experiencing local festivals and making time to get to know the people. He is cautious in his hygiene, eating and drinking habits but despite this he contracts a diarrhea with voluminous outpouring of fluid accompanied by vomiting. He suspects cholera and with the help of a fellow traveler gets himself to a local hospital where a stool sample is examined and his presumptive diagnosis is confirmed. He stocks up on appropriate fluids and stays put at the hostel he has booked into for a few days, experiencing some minor leg cramping along with the diarrhea. His curiosity about his illness has him reading up on the organisms when he returns to North America and he is left wondering what serotype of </a:t>
            </a:r>
            <a:r>
              <a:rPr lang="en-CA" sz="1700" i="1" dirty="0">
                <a:latin typeface="Arial" panose="020B0604020202020204" pitchFamily="34" charset="0"/>
                <a:cs typeface="Arial" panose="020B0604020202020204" pitchFamily="34" charset="0"/>
              </a:rPr>
              <a:t>Vibrio cholerae </a:t>
            </a:r>
            <a:r>
              <a:rPr lang="en-CA" sz="1700" dirty="0">
                <a:latin typeface="Arial" panose="020B0604020202020204" pitchFamily="34" charset="0"/>
                <a:cs typeface="Arial" panose="020B0604020202020204" pitchFamily="34" charset="0"/>
              </a:rPr>
              <a:t>he might have contracted, should he have been prescribed antibiotics, was there anything more he could have done to prevent contracting the organism and might he now be a carrier?</a:t>
            </a:r>
          </a:p>
        </p:txBody>
      </p:sp>
    </p:spTree>
    <p:extLst>
      <p:ext uri="{BB962C8B-B14F-4D97-AF65-F5344CB8AC3E}">
        <p14:creationId xmlns:p14="http://schemas.microsoft.com/office/powerpoint/2010/main" val="250941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66BF9EE-F7AC-4FA5-AC7E-001B3A642F75}"/>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4" name="Freeform 11">
              <a:extLst>
                <a:ext uri="{FF2B5EF4-FFF2-40B4-BE49-F238E27FC236}">
                  <a16:creationId xmlns:a16="http://schemas.microsoft.com/office/drawing/2014/main" id="{3B48D182-44E3-4D8B-ACEF-F1A900BE4430}"/>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5" name="Freeform 12">
              <a:extLst>
                <a:ext uri="{FF2B5EF4-FFF2-40B4-BE49-F238E27FC236}">
                  <a16:creationId xmlns:a16="http://schemas.microsoft.com/office/drawing/2014/main" id="{355A535A-A489-477F-A314-593AA8CAFB2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6" name="Freeform 13">
              <a:extLst>
                <a:ext uri="{FF2B5EF4-FFF2-40B4-BE49-F238E27FC236}">
                  <a16:creationId xmlns:a16="http://schemas.microsoft.com/office/drawing/2014/main" id="{954C2D4C-FD83-4EF4-9312-04442ABD66BF}"/>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7" name="Freeform 14">
              <a:extLst>
                <a:ext uri="{FF2B5EF4-FFF2-40B4-BE49-F238E27FC236}">
                  <a16:creationId xmlns:a16="http://schemas.microsoft.com/office/drawing/2014/main" id="{C20701C2-CD9A-4698-BC97-E1085820C2C9}"/>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8" name="Freeform 15">
              <a:extLst>
                <a:ext uri="{FF2B5EF4-FFF2-40B4-BE49-F238E27FC236}">
                  <a16:creationId xmlns:a16="http://schemas.microsoft.com/office/drawing/2014/main" id="{62575C35-466F-42AE-87A1-D691849AB8CF}"/>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9" name="Freeform 16">
              <a:extLst>
                <a:ext uri="{FF2B5EF4-FFF2-40B4-BE49-F238E27FC236}">
                  <a16:creationId xmlns:a16="http://schemas.microsoft.com/office/drawing/2014/main" id="{58236F37-6119-45AC-80A0-CD2C311B505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0" name="Freeform 17">
              <a:extLst>
                <a:ext uri="{FF2B5EF4-FFF2-40B4-BE49-F238E27FC236}">
                  <a16:creationId xmlns:a16="http://schemas.microsoft.com/office/drawing/2014/main" id="{F3FDD799-39FE-4D6F-9A64-2F472B215078}"/>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1" name="Freeform 18">
              <a:extLst>
                <a:ext uri="{FF2B5EF4-FFF2-40B4-BE49-F238E27FC236}">
                  <a16:creationId xmlns:a16="http://schemas.microsoft.com/office/drawing/2014/main" id="{9820D241-1D49-442C-A95A-00BC1BF9E295}"/>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2" name="Freeform 19">
              <a:extLst>
                <a:ext uri="{FF2B5EF4-FFF2-40B4-BE49-F238E27FC236}">
                  <a16:creationId xmlns:a16="http://schemas.microsoft.com/office/drawing/2014/main" id="{EBC2197C-B383-4866-8ABD-74222400BE8E}"/>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3" name="Freeform 20">
              <a:extLst>
                <a:ext uri="{FF2B5EF4-FFF2-40B4-BE49-F238E27FC236}">
                  <a16:creationId xmlns:a16="http://schemas.microsoft.com/office/drawing/2014/main" id="{404B06AA-FC93-4471-9DE4-56A401E70A50}"/>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4" name="Freeform 21">
              <a:extLst>
                <a:ext uri="{FF2B5EF4-FFF2-40B4-BE49-F238E27FC236}">
                  <a16:creationId xmlns:a16="http://schemas.microsoft.com/office/drawing/2014/main" id="{E580600C-013F-4FAF-8FB7-4CC0FA80A92B}"/>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5" name="Freeform 22">
              <a:extLst>
                <a:ext uri="{FF2B5EF4-FFF2-40B4-BE49-F238E27FC236}">
                  <a16:creationId xmlns:a16="http://schemas.microsoft.com/office/drawing/2014/main" id="{9BFCF199-64B2-4AEE-88C4-E954ABF36278}"/>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7" name="Group 26">
            <a:extLst>
              <a:ext uri="{FF2B5EF4-FFF2-40B4-BE49-F238E27FC236}">
                <a16:creationId xmlns:a16="http://schemas.microsoft.com/office/drawing/2014/main" id="{E312DBA5-56D8-42B2-BA94-28168C2A6703}"/>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8" name="Freeform 27">
              <a:extLst>
                <a:ext uri="{FF2B5EF4-FFF2-40B4-BE49-F238E27FC236}">
                  <a16:creationId xmlns:a16="http://schemas.microsoft.com/office/drawing/2014/main" id="{7AD46C74-3117-46B0-B267-0F61B57CACE3}"/>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9" name="Freeform 28">
              <a:extLst>
                <a:ext uri="{FF2B5EF4-FFF2-40B4-BE49-F238E27FC236}">
                  <a16:creationId xmlns:a16="http://schemas.microsoft.com/office/drawing/2014/main" id="{8C13B810-9664-45D8-8510-D6ED0ADD7217}"/>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0" name="Freeform 29">
              <a:extLst>
                <a:ext uri="{FF2B5EF4-FFF2-40B4-BE49-F238E27FC236}">
                  <a16:creationId xmlns:a16="http://schemas.microsoft.com/office/drawing/2014/main" id="{10306E52-A922-4458-BCCE-C3C840CC7556}"/>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1" name="Freeform 30">
              <a:extLst>
                <a:ext uri="{FF2B5EF4-FFF2-40B4-BE49-F238E27FC236}">
                  <a16:creationId xmlns:a16="http://schemas.microsoft.com/office/drawing/2014/main" id="{CB578819-B7E7-4250-932F-52AE2A2A9A57}"/>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2" name="Freeform 31">
              <a:extLst>
                <a:ext uri="{FF2B5EF4-FFF2-40B4-BE49-F238E27FC236}">
                  <a16:creationId xmlns:a16="http://schemas.microsoft.com/office/drawing/2014/main" id="{454B9C91-B623-424A-B16E-F764F189D300}"/>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3" name="Freeform 32">
              <a:extLst>
                <a:ext uri="{FF2B5EF4-FFF2-40B4-BE49-F238E27FC236}">
                  <a16:creationId xmlns:a16="http://schemas.microsoft.com/office/drawing/2014/main" id="{EFD03C4A-8484-41E6-B458-032F1DCA70AA}"/>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4" name="Freeform 33">
              <a:extLst>
                <a:ext uri="{FF2B5EF4-FFF2-40B4-BE49-F238E27FC236}">
                  <a16:creationId xmlns:a16="http://schemas.microsoft.com/office/drawing/2014/main" id="{DDC2F3C3-1D4E-4913-9C5C-F9A65B47E5CA}"/>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5" name="Freeform 34">
              <a:extLst>
                <a:ext uri="{FF2B5EF4-FFF2-40B4-BE49-F238E27FC236}">
                  <a16:creationId xmlns:a16="http://schemas.microsoft.com/office/drawing/2014/main" id="{1E15BCA2-2420-4C53-ADE9-40FBAC238443}"/>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6" name="Freeform 35">
              <a:extLst>
                <a:ext uri="{FF2B5EF4-FFF2-40B4-BE49-F238E27FC236}">
                  <a16:creationId xmlns:a16="http://schemas.microsoft.com/office/drawing/2014/main" id="{73D5FBF4-7129-4C51-B603-E3BC3341951B}"/>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7" name="Freeform 36">
              <a:extLst>
                <a:ext uri="{FF2B5EF4-FFF2-40B4-BE49-F238E27FC236}">
                  <a16:creationId xmlns:a16="http://schemas.microsoft.com/office/drawing/2014/main" id="{0165B164-CE2A-494C-88FC-507232B37C08}"/>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8" name="Freeform 37">
              <a:extLst>
                <a:ext uri="{FF2B5EF4-FFF2-40B4-BE49-F238E27FC236}">
                  <a16:creationId xmlns:a16="http://schemas.microsoft.com/office/drawing/2014/main" id="{87F127E5-B10B-4D18-BCF0-E7C3C7F401EC}"/>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9" name="Freeform 38">
              <a:extLst>
                <a:ext uri="{FF2B5EF4-FFF2-40B4-BE49-F238E27FC236}">
                  <a16:creationId xmlns:a16="http://schemas.microsoft.com/office/drawing/2014/main" id="{FC692D59-F28D-4E42-B435-225F2C6CFA3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1" name="Rectangle 40">
            <a:extLst>
              <a:ext uri="{FF2B5EF4-FFF2-40B4-BE49-F238E27FC236}">
                <a16:creationId xmlns:a16="http://schemas.microsoft.com/office/drawing/2014/main" id="{1996130F-9AB5-4DE9-8574-3AF891C5C17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3" name="Freeform 11">
            <a:extLst>
              <a:ext uri="{FF2B5EF4-FFF2-40B4-BE49-F238E27FC236}">
                <a16:creationId xmlns:a16="http://schemas.microsoft.com/office/drawing/2014/main" id="{7326F4E6-9131-42DA-97B2-0BA8D1E258A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5" name="Rectangle 44">
            <a:extLst>
              <a:ext uri="{FF2B5EF4-FFF2-40B4-BE49-F238E27FC236}">
                <a16:creationId xmlns:a16="http://schemas.microsoft.com/office/drawing/2014/main" id="{1EDD21E1-BAF0-4314-AB31-82ECB8AC9E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DC8619C-F25D-468E-95FA-2A2151D7DDD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9" name="Freeform 12">
            <a:extLst>
              <a:ext uri="{FF2B5EF4-FFF2-40B4-BE49-F238E27FC236}">
                <a16:creationId xmlns:a16="http://schemas.microsoft.com/office/drawing/2014/main" id="{7D9439D6-DEAD-4CEB-A61B-BE3D64D1B59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a:extLst>
              <a:ext uri="{FF2B5EF4-FFF2-40B4-BE49-F238E27FC236}">
                <a16:creationId xmlns:a16="http://schemas.microsoft.com/office/drawing/2014/main" id="{F8A820C2-5810-3944-8461-67C28829E58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91916" y="1953775"/>
            <a:ext cx="5451627" cy="2630409"/>
          </a:xfrm>
          <a:prstGeom prst="rect">
            <a:avLst/>
          </a:prstGeom>
        </p:spPr>
      </p:pic>
      <p:sp>
        <p:nvSpPr>
          <p:cNvPr id="4" name="Title 3">
            <a:extLst>
              <a:ext uri="{FF2B5EF4-FFF2-40B4-BE49-F238E27FC236}">
                <a16:creationId xmlns:a16="http://schemas.microsoft.com/office/drawing/2014/main" id="{718759E6-2105-7A4A-81BB-E38010B5FB3A}"/>
              </a:ext>
            </a:extLst>
          </p:cNvPr>
          <p:cNvSpPr>
            <a:spLocks noGrp="1"/>
          </p:cNvSpPr>
          <p:nvPr>
            <p:ph type="title"/>
          </p:nvPr>
        </p:nvSpPr>
        <p:spPr>
          <a:xfrm>
            <a:off x="649224" y="645106"/>
            <a:ext cx="5122652" cy="1259894"/>
          </a:xfrm>
        </p:spPr>
        <p:txBody>
          <a:bodyPr vert="horz" lIns="91440" tIns="45720" rIns="91440" bIns="45720" rtlCol="0" anchor="t">
            <a:normAutofit/>
          </a:bodyPr>
          <a:lstStyle/>
          <a:p>
            <a:r>
              <a:rPr lang="en-US" sz="3300" dirty="0"/>
              <a:t>Host Response - Innate Immune Response</a:t>
            </a:r>
          </a:p>
        </p:txBody>
      </p:sp>
      <p:sp>
        <p:nvSpPr>
          <p:cNvPr id="5" name="Content Placeholder 4">
            <a:extLst>
              <a:ext uri="{FF2B5EF4-FFF2-40B4-BE49-F238E27FC236}">
                <a16:creationId xmlns:a16="http://schemas.microsoft.com/office/drawing/2014/main" id="{F96D9209-C7FE-964A-9DBC-8A11D323E1D7}"/>
              </a:ext>
            </a:extLst>
          </p:cNvPr>
          <p:cNvSpPr>
            <a:spLocks noGrp="1"/>
          </p:cNvSpPr>
          <p:nvPr>
            <p:ph sz="half" idx="1"/>
          </p:nvPr>
        </p:nvSpPr>
        <p:spPr>
          <a:xfrm>
            <a:off x="649225" y="2133600"/>
            <a:ext cx="5122652" cy="3759253"/>
          </a:xfrm>
        </p:spPr>
        <p:txBody>
          <a:bodyPr vert="horz" lIns="91440" tIns="45720" rIns="91440" bIns="45720" rtlCol="0">
            <a:normAutofit/>
          </a:bodyPr>
          <a:lstStyle/>
          <a:p>
            <a:r>
              <a:rPr lang="en-US" dirty="0"/>
              <a:t>Pathogen Recognition Receptors (PRR’s) are responsible for the recognition of Pathogen Associated Molecular Patters (PAMPS) </a:t>
            </a:r>
          </a:p>
          <a:p>
            <a:r>
              <a:rPr lang="en-US" dirty="0"/>
              <a:t>Binding of PRR and PAMP results in…. </a:t>
            </a:r>
          </a:p>
          <a:p>
            <a:pPr lvl="1"/>
            <a:r>
              <a:rPr lang="en-US" dirty="0"/>
              <a:t>Recruits neutrophils, leukocytes and eosinophils to the site of infection</a:t>
            </a:r>
          </a:p>
          <a:p>
            <a:pPr lvl="1"/>
            <a:r>
              <a:rPr lang="en-US" dirty="0"/>
              <a:t>Activates complement cascade</a:t>
            </a:r>
          </a:p>
          <a:p>
            <a:pPr lvl="1"/>
            <a:r>
              <a:rPr lang="en-US" dirty="0"/>
              <a:t>Removal of foreign substances </a:t>
            </a:r>
          </a:p>
          <a:p>
            <a:pPr lvl="1"/>
            <a:r>
              <a:rPr lang="en-US" dirty="0"/>
              <a:t>Physical and chemical barrier against infection agents  </a:t>
            </a:r>
          </a:p>
        </p:txBody>
      </p:sp>
    </p:spTree>
    <p:extLst>
      <p:ext uri="{BB962C8B-B14F-4D97-AF65-F5344CB8AC3E}">
        <p14:creationId xmlns:p14="http://schemas.microsoft.com/office/powerpoint/2010/main" val="211987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44" name="Group 10">
            <a:extLst>
              <a:ext uri="{FF2B5EF4-FFF2-40B4-BE49-F238E27FC236}">
                <a16:creationId xmlns:a16="http://schemas.microsoft.com/office/drawing/2014/main" id="{7398C59F-5A18-487B-91D6-B955AACF2E50}"/>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2" name="Freeform 11">
              <a:extLst>
                <a:ext uri="{FF2B5EF4-FFF2-40B4-BE49-F238E27FC236}">
                  <a16:creationId xmlns:a16="http://schemas.microsoft.com/office/drawing/2014/main" id="{0557FAFE-C7C3-47EC-A4F5-9B2166319209}"/>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95BC28FB-3882-4674-9D79-EA58BEB7CEB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9C6EC892-83F9-402F-8552-0AD7C0556EBC}"/>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18387766-037C-4EF0-8471-D19CBF2A431F}"/>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1E364F38-6F3A-476A-93E6-962EA817C427}"/>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35C335A4-1E67-4293-8BE2-DFB085D4FBBC}"/>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9A8A0F10-2C98-4297-9F92-5D95533927BD}"/>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C3B112A3-006E-4008-A778-DB5F6A09D510}"/>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E5E62767-5C25-4C49-9568-432433A3C5B7}"/>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598EC006-77B1-42BA-B815-66CCB9B170E6}"/>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A144ED09-DA06-491D-95A8-AB3DED432959}"/>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1CB00BD2-11CD-4A38-8F38-02B0D1105EFB}"/>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6" name="Group 24">
            <a:extLst>
              <a:ext uri="{FF2B5EF4-FFF2-40B4-BE49-F238E27FC236}">
                <a16:creationId xmlns:a16="http://schemas.microsoft.com/office/drawing/2014/main" id="{520234FB-542E-4550-9C2F-1B56FD41A1CA}"/>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6" name="Freeform 27">
              <a:extLst>
                <a:ext uri="{FF2B5EF4-FFF2-40B4-BE49-F238E27FC236}">
                  <a16:creationId xmlns:a16="http://schemas.microsoft.com/office/drawing/2014/main" id="{41FCE1F3-DEB3-47CD-90FF-7DABB4AF4540}"/>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5708E488-C19B-452C-B197-6F1C34F6E735}"/>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89D3FD25-890E-4981-A71D-EE796873D744}"/>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51B5414C-556A-47CB-8EE2-974A85A7A4D2}"/>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1C02B20C-2B27-4B75-8AEE-A5D2E2674B8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54427714-F9AA-4F93-BD1D-400F1EA93FCA}"/>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28A77D6A-9E81-497F-ABCC-2695BB5ADDEC}"/>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2A1533BA-1478-4F7C-8E24-3F3E905050E4}"/>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39686201-E633-40FD-A80A-1E28AD52E37C}"/>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76A215C2-F590-4938-810B-F8A79366CE2B}"/>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85F418E7-330D-4002-8EC8-33C1A897FFBF}"/>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8FFE669A-54C9-4436-9566-C5A90F16DB40}"/>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8" name="Rectangle 38">
            <a:extLst>
              <a:ext uri="{FF2B5EF4-FFF2-40B4-BE49-F238E27FC236}">
                <a16:creationId xmlns:a16="http://schemas.microsoft.com/office/drawing/2014/main" id="{DE91395A-2D18-4AF6-A0AC-AAA7189FED1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9" name="Freeform 11">
            <a:extLst>
              <a:ext uri="{FF2B5EF4-FFF2-40B4-BE49-F238E27FC236}">
                <a16:creationId xmlns:a16="http://schemas.microsoft.com/office/drawing/2014/main" id="{A57352BE-A213-4040-BE8E-D4A925AD9DF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3" name="Rectangle 42">
            <a:extLst>
              <a:ext uri="{FF2B5EF4-FFF2-40B4-BE49-F238E27FC236}">
                <a16:creationId xmlns:a16="http://schemas.microsoft.com/office/drawing/2014/main" id="{2F21E579-4785-4A4E-8D09-42E5246D8E5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BE96D34-9D7C-4984-961D-7165FA21612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7" name="Freeform 12">
            <a:extLst>
              <a:ext uri="{FF2B5EF4-FFF2-40B4-BE49-F238E27FC236}">
                <a16:creationId xmlns:a16="http://schemas.microsoft.com/office/drawing/2014/main" id="{C8DE1BEC-DAE3-43F4-8D9F-384C3D69413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6EC6625F-C65D-6B41-91E1-3540A1DCC1F8}"/>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0806" r="11801" b="1"/>
          <a:stretch/>
        </p:blipFill>
        <p:spPr>
          <a:xfrm>
            <a:off x="6091916" y="645106"/>
            <a:ext cx="5451627" cy="5247747"/>
          </a:xfrm>
          <a:prstGeom prst="rect">
            <a:avLst/>
          </a:prstGeom>
        </p:spPr>
      </p:pic>
      <p:sp>
        <p:nvSpPr>
          <p:cNvPr id="2" name="Title 1">
            <a:extLst>
              <a:ext uri="{FF2B5EF4-FFF2-40B4-BE49-F238E27FC236}">
                <a16:creationId xmlns:a16="http://schemas.microsoft.com/office/drawing/2014/main" id="{98E8394A-CA49-7343-891A-9135A0B6A81E}"/>
              </a:ext>
            </a:extLst>
          </p:cNvPr>
          <p:cNvSpPr>
            <a:spLocks noGrp="1"/>
          </p:cNvSpPr>
          <p:nvPr>
            <p:ph type="title"/>
          </p:nvPr>
        </p:nvSpPr>
        <p:spPr>
          <a:xfrm>
            <a:off x="649224" y="645106"/>
            <a:ext cx="5122652" cy="1259894"/>
          </a:xfrm>
        </p:spPr>
        <p:txBody>
          <a:bodyPr vert="horz" lIns="91440" tIns="45720" rIns="91440" bIns="45720" rtlCol="0" anchor="t">
            <a:normAutofit/>
          </a:bodyPr>
          <a:lstStyle/>
          <a:p>
            <a:r>
              <a:rPr lang="en-US" sz="3300"/>
              <a:t>Host Response - Innate Immune Response</a:t>
            </a:r>
          </a:p>
        </p:txBody>
      </p:sp>
      <p:sp>
        <p:nvSpPr>
          <p:cNvPr id="3" name="Content Placeholder 2">
            <a:extLst>
              <a:ext uri="{FF2B5EF4-FFF2-40B4-BE49-F238E27FC236}">
                <a16:creationId xmlns:a16="http://schemas.microsoft.com/office/drawing/2014/main" id="{8ECB5B36-F4AA-2F42-A634-9130F59EC621}"/>
              </a:ext>
            </a:extLst>
          </p:cNvPr>
          <p:cNvSpPr>
            <a:spLocks noGrp="1"/>
          </p:cNvSpPr>
          <p:nvPr>
            <p:ph sz="half" idx="1"/>
          </p:nvPr>
        </p:nvSpPr>
        <p:spPr>
          <a:xfrm>
            <a:off x="649225" y="2133600"/>
            <a:ext cx="5122652" cy="3759253"/>
          </a:xfrm>
        </p:spPr>
        <p:txBody>
          <a:bodyPr vert="horz" lIns="91440" tIns="45720" rIns="91440" bIns="45720" rtlCol="0">
            <a:normAutofit/>
          </a:bodyPr>
          <a:lstStyle/>
          <a:p>
            <a:pPr>
              <a:lnSpc>
                <a:spcPct val="90000"/>
              </a:lnSpc>
            </a:pPr>
            <a:r>
              <a:rPr lang="en-US" dirty="0"/>
              <a:t>Stomach Acid: </a:t>
            </a:r>
            <a:r>
              <a:rPr lang="en-US" i="1" dirty="0"/>
              <a:t>V. </a:t>
            </a:r>
            <a:r>
              <a:rPr lang="en-US" i="1" dirty="0" err="1"/>
              <a:t>cholerae</a:t>
            </a:r>
            <a:r>
              <a:rPr lang="en-US" i="1" dirty="0"/>
              <a:t> </a:t>
            </a:r>
            <a:r>
              <a:rPr lang="en-US" dirty="0"/>
              <a:t>is sensitive to acid (pH 6) and most will die when reach the stomach</a:t>
            </a:r>
          </a:p>
          <a:p>
            <a:pPr>
              <a:lnSpc>
                <a:spcPct val="90000"/>
              </a:lnSpc>
            </a:pPr>
            <a:r>
              <a:rPr lang="en-US" dirty="0"/>
              <a:t>Peristalsis: wave like muscle contractions of the intestine to expel food and pathogens</a:t>
            </a:r>
          </a:p>
          <a:p>
            <a:pPr>
              <a:lnSpc>
                <a:spcPct val="90000"/>
              </a:lnSpc>
            </a:pPr>
            <a:r>
              <a:rPr lang="en-US" dirty="0"/>
              <a:t>Adenylate cyclase enzyme</a:t>
            </a:r>
          </a:p>
          <a:p>
            <a:pPr lvl="1">
              <a:lnSpc>
                <a:spcPct val="90000"/>
              </a:lnSpc>
            </a:pPr>
            <a:r>
              <a:rPr lang="en-US" dirty="0"/>
              <a:t>Activated by binding of cholera enterotoxin to glycolipid</a:t>
            </a:r>
          </a:p>
          <a:p>
            <a:pPr lvl="1">
              <a:lnSpc>
                <a:spcPct val="90000"/>
              </a:lnSpc>
            </a:pPr>
            <a:r>
              <a:rPr lang="en-US" dirty="0"/>
              <a:t>Results in an increase in intracellular </a:t>
            </a:r>
            <a:r>
              <a:rPr lang="en-US" dirty="0" err="1"/>
              <a:t>cAMP</a:t>
            </a:r>
            <a:r>
              <a:rPr lang="en-US" dirty="0"/>
              <a:t>, H2O, Na, K+, Cl- and HCO3-</a:t>
            </a:r>
          </a:p>
          <a:p>
            <a:pPr lvl="1">
              <a:lnSpc>
                <a:spcPct val="90000"/>
              </a:lnSpc>
            </a:pPr>
            <a:r>
              <a:rPr lang="en-US" dirty="0"/>
              <a:t>Final result is watery diarrhea </a:t>
            </a:r>
          </a:p>
        </p:txBody>
      </p:sp>
    </p:spTree>
    <p:extLst>
      <p:ext uri="{BB962C8B-B14F-4D97-AF65-F5344CB8AC3E}">
        <p14:creationId xmlns:p14="http://schemas.microsoft.com/office/powerpoint/2010/main" val="266567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53" name="Group 152">
            <a:extLst>
              <a:ext uri="{FF2B5EF4-FFF2-40B4-BE49-F238E27FC236}">
                <a16:creationId xmlns:a16="http://schemas.microsoft.com/office/drawing/2014/main" id="{166BF9EE-F7AC-4FA5-AC7E-001B3A642F75}"/>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54" name="Freeform 11">
              <a:extLst>
                <a:ext uri="{FF2B5EF4-FFF2-40B4-BE49-F238E27FC236}">
                  <a16:creationId xmlns:a16="http://schemas.microsoft.com/office/drawing/2014/main" id="{3B48D182-44E3-4D8B-ACEF-F1A900BE4430}"/>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55" name="Freeform 12">
              <a:extLst>
                <a:ext uri="{FF2B5EF4-FFF2-40B4-BE49-F238E27FC236}">
                  <a16:creationId xmlns:a16="http://schemas.microsoft.com/office/drawing/2014/main" id="{355A535A-A489-477F-A314-593AA8CAFB2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56" name="Freeform 13">
              <a:extLst>
                <a:ext uri="{FF2B5EF4-FFF2-40B4-BE49-F238E27FC236}">
                  <a16:creationId xmlns:a16="http://schemas.microsoft.com/office/drawing/2014/main" id="{954C2D4C-FD83-4EF4-9312-04442ABD66BF}"/>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7" name="Freeform 14">
              <a:extLst>
                <a:ext uri="{FF2B5EF4-FFF2-40B4-BE49-F238E27FC236}">
                  <a16:creationId xmlns:a16="http://schemas.microsoft.com/office/drawing/2014/main" id="{C20701C2-CD9A-4698-BC97-E1085820C2C9}"/>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58" name="Freeform 15">
              <a:extLst>
                <a:ext uri="{FF2B5EF4-FFF2-40B4-BE49-F238E27FC236}">
                  <a16:creationId xmlns:a16="http://schemas.microsoft.com/office/drawing/2014/main" id="{62575C35-466F-42AE-87A1-D691849AB8CF}"/>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59" name="Freeform 16">
              <a:extLst>
                <a:ext uri="{FF2B5EF4-FFF2-40B4-BE49-F238E27FC236}">
                  <a16:creationId xmlns:a16="http://schemas.microsoft.com/office/drawing/2014/main" id="{58236F37-6119-45AC-80A0-CD2C311B505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60" name="Freeform 17">
              <a:extLst>
                <a:ext uri="{FF2B5EF4-FFF2-40B4-BE49-F238E27FC236}">
                  <a16:creationId xmlns:a16="http://schemas.microsoft.com/office/drawing/2014/main" id="{F3FDD799-39FE-4D6F-9A64-2F472B215078}"/>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61" name="Freeform 18">
              <a:extLst>
                <a:ext uri="{FF2B5EF4-FFF2-40B4-BE49-F238E27FC236}">
                  <a16:creationId xmlns:a16="http://schemas.microsoft.com/office/drawing/2014/main" id="{9820D241-1D49-442C-A95A-00BC1BF9E295}"/>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62" name="Freeform 19">
              <a:extLst>
                <a:ext uri="{FF2B5EF4-FFF2-40B4-BE49-F238E27FC236}">
                  <a16:creationId xmlns:a16="http://schemas.microsoft.com/office/drawing/2014/main" id="{EBC2197C-B383-4866-8ABD-74222400BE8E}"/>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63" name="Freeform 20">
              <a:extLst>
                <a:ext uri="{FF2B5EF4-FFF2-40B4-BE49-F238E27FC236}">
                  <a16:creationId xmlns:a16="http://schemas.microsoft.com/office/drawing/2014/main" id="{404B06AA-FC93-4471-9DE4-56A401E70A50}"/>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64" name="Freeform 21">
              <a:extLst>
                <a:ext uri="{FF2B5EF4-FFF2-40B4-BE49-F238E27FC236}">
                  <a16:creationId xmlns:a16="http://schemas.microsoft.com/office/drawing/2014/main" id="{E580600C-013F-4FAF-8FB7-4CC0FA80A92B}"/>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65" name="Freeform 22">
              <a:extLst>
                <a:ext uri="{FF2B5EF4-FFF2-40B4-BE49-F238E27FC236}">
                  <a16:creationId xmlns:a16="http://schemas.microsoft.com/office/drawing/2014/main" id="{9BFCF199-64B2-4AEE-88C4-E954ABF36278}"/>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67" name="Group 166">
            <a:extLst>
              <a:ext uri="{FF2B5EF4-FFF2-40B4-BE49-F238E27FC236}">
                <a16:creationId xmlns:a16="http://schemas.microsoft.com/office/drawing/2014/main" id="{E312DBA5-56D8-42B2-BA94-28168C2A6703}"/>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168" name="Freeform 27">
              <a:extLst>
                <a:ext uri="{FF2B5EF4-FFF2-40B4-BE49-F238E27FC236}">
                  <a16:creationId xmlns:a16="http://schemas.microsoft.com/office/drawing/2014/main" id="{7AD46C74-3117-46B0-B267-0F61B57CACE3}"/>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69" name="Freeform 28">
              <a:extLst>
                <a:ext uri="{FF2B5EF4-FFF2-40B4-BE49-F238E27FC236}">
                  <a16:creationId xmlns:a16="http://schemas.microsoft.com/office/drawing/2014/main" id="{8C13B810-9664-45D8-8510-D6ED0ADD7217}"/>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70" name="Freeform 29">
              <a:extLst>
                <a:ext uri="{FF2B5EF4-FFF2-40B4-BE49-F238E27FC236}">
                  <a16:creationId xmlns:a16="http://schemas.microsoft.com/office/drawing/2014/main" id="{10306E52-A922-4458-BCCE-C3C840CC7556}"/>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71" name="Freeform 30">
              <a:extLst>
                <a:ext uri="{FF2B5EF4-FFF2-40B4-BE49-F238E27FC236}">
                  <a16:creationId xmlns:a16="http://schemas.microsoft.com/office/drawing/2014/main" id="{CB578819-B7E7-4250-932F-52AE2A2A9A57}"/>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72" name="Freeform 31">
              <a:extLst>
                <a:ext uri="{FF2B5EF4-FFF2-40B4-BE49-F238E27FC236}">
                  <a16:creationId xmlns:a16="http://schemas.microsoft.com/office/drawing/2014/main" id="{454B9C91-B623-424A-B16E-F764F189D300}"/>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73" name="Freeform 32">
              <a:extLst>
                <a:ext uri="{FF2B5EF4-FFF2-40B4-BE49-F238E27FC236}">
                  <a16:creationId xmlns:a16="http://schemas.microsoft.com/office/drawing/2014/main" id="{EFD03C4A-8484-41E6-B458-032F1DCA70AA}"/>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4" name="Freeform 33">
              <a:extLst>
                <a:ext uri="{FF2B5EF4-FFF2-40B4-BE49-F238E27FC236}">
                  <a16:creationId xmlns:a16="http://schemas.microsoft.com/office/drawing/2014/main" id="{DDC2F3C3-1D4E-4913-9C5C-F9A65B47E5CA}"/>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75" name="Freeform 34">
              <a:extLst>
                <a:ext uri="{FF2B5EF4-FFF2-40B4-BE49-F238E27FC236}">
                  <a16:creationId xmlns:a16="http://schemas.microsoft.com/office/drawing/2014/main" id="{1E15BCA2-2420-4C53-ADE9-40FBAC238443}"/>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76" name="Freeform 35">
              <a:extLst>
                <a:ext uri="{FF2B5EF4-FFF2-40B4-BE49-F238E27FC236}">
                  <a16:creationId xmlns:a16="http://schemas.microsoft.com/office/drawing/2014/main" id="{73D5FBF4-7129-4C51-B603-E3BC3341951B}"/>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77" name="Freeform 36">
              <a:extLst>
                <a:ext uri="{FF2B5EF4-FFF2-40B4-BE49-F238E27FC236}">
                  <a16:creationId xmlns:a16="http://schemas.microsoft.com/office/drawing/2014/main" id="{0165B164-CE2A-494C-88FC-507232B37C08}"/>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78" name="Freeform 37">
              <a:extLst>
                <a:ext uri="{FF2B5EF4-FFF2-40B4-BE49-F238E27FC236}">
                  <a16:creationId xmlns:a16="http://schemas.microsoft.com/office/drawing/2014/main" id="{87F127E5-B10B-4D18-BCF0-E7C3C7F401EC}"/>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79" name="Freeform 38">
              <a:extLst>
                <a:ext uri="{FF2B5EF4-FFF2-40B4-BE49-F238E27FC236}">
                  <a16:creationId xmlns:a16="http://schemas.microsoft.com/office/drawing/2014/main" id="{FC692D59-F28D-4E42-B435-225F2C6CFA3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81" name="Rectangle 180">
            <a:extLst>
              <a:ext uri="{FF2B5EF4-FFF2-40B4-BE49-F238E27FC236}">
                <a16:creationId xmlns:a16="http://schemas.microsoft.com/office/drawing/2014/main" id="{1996130F-9AB5-4DE9-8574-3AF891C5C17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83" name="Freeform 11">
            <a:extLst>
              <a:ext uri="{FF2B5EF4-FFF2-40B4-BE49-F238E27FC236}">
                <a16:creationId xmlns:a16="http://schemas.microsoft.com/office/drawing/2014/main" id="{7326F4E6-9131-42DA-97B2-0BA8D1E258A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185" name="Rectangle 184">
            <a:extLst>
              <a:ext uri="{FF2B5EF4-FFF2-40B4-BE49-F238E27FC236}">
                <a16:creationId xmlns:a16="http://schemas.microsoft.com/office/drawing/2014/main" id="{1EDD21E1-BAF0-4314-AB31-82ECB8AC9E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a:extLst>
              <a:ext uri="{FF2B5EF4-FFF2-40B4-BE49-F238E27FC236}">
                <a16:creationId xmlns:a16="http://schemas.microsoft.com/office/drawing/2014/main" id="{FDC8619C-F25D-468E-95FA-2A2151D7DDD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89" name="Freeform 12">
            <a:extLst>
              <a:ext uri="{FF2B5EF4-FFF2-40B4-BE49-F238E27FC236}">
                <a16:creationId xmlns:a16="http://schemas.microsoft.com/office/drawing/2014/main" id="{7D9439D6-DEAD-4CEB-A61B-BE3D64D1B59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4761B334-2297-5648-9892-F19AA7F55415}"/>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a:stretch/>
        </p:blipFill>
        <p:spPr>
          <a:xfrm>
            <a:off x="6153899" y="645106"/>
            <a:ext cx="5327661" cy="5247747"/>
          </a:xfrm>
          <a:prstGeom prst="rect">
            <a:avLst/>
          </a:prstGeom>
        </p:spPr>
      </p:pic>
      <p:sp>
        <p:nvSpPr>
          <p:cNvPr id="2" name="Title 1">
            <a:extLst>
              <a:ext uri="{FF2B5EF4-FFF2-40B4-BE49-F238E27FC236}">
                <a16:creationId xmlns:a16="http://schemas.microsoft.com/office/drawing/2014/main" id="{29E2209C-3BEE-8946-93AE-F0552C329CE0}"/>
              </a:ext>
            </a:extLst>
          </p:cNvPr>
          <p:cNvSpPr>
            <a:spLocks noGrp="1"/>
          </p:cNvSpPr>
          <p:nvPr>
            <p:ph type="title"/>
          </p:nvPr>
        </p:nvSpPr>
        <p:spPr>
          <a:xfrm>
            <a:off x="649224" y="645106"/>
            <a:ext cx="5122652" cy="1259894"/>
          </a:xfrm>
        </p:spPr>
        <p:txBody>
          <a:bodyPr vert="horz" lIns="91440" tIns="45720" rIns="91440" bIns="45720" rtlCol="0" anchor="t">
            <a:normAutofit/>
          </a:bodyPr>
          <a:lstStyle/>
          <a:p>
            <a:pPr>
              <a:lnSpc>
                <a:spcPct val="90000"/>
              </a:lnSpc>
            </a:pPr>
            <a:r>
              <a:rPr lang="en-US" sz="2800" dirty="0"/>
              <a:t>Host Response – Adaptive Immune Response</a:t>
            </a:r>
          </a:p>
        </p:txBody>
      </p:sp>
      <p:sp>
        <p:nvSpPr>
          <p:cNvPr id="3" name="Content Placeholder 2">
            <a:extLst>
              <a:ext uri="{FF2B5EF4-FFF2-40B4-BE49-F238E27FC236}">
                <a16:creationId xmlns:a16="http://schemas.microsoft.com/office/drawing/2014/main" id="{7B65C879-A5F7-1547-AD53-064EE5FFF31E}"/>
              </a:ext>
            </a:extLst>
          </p:cNvPr>
          <p:cNvSpPr>
            <a:spLocks noGrp="1"/>
          </p:cNvSpPr>
          <p:nvPr>
            <p:ph sz="half" idx="1"/>
          </p:nvPr>
        </p:nvSpPr>
        <p:spPr>
          <a:xfrm>
            <a:off x="649225" y="2133600"/>
            <a:ext cx="5122652" cy="3759253"/>
          </a:xfrm>
        </p:spPr>
        <p:txBody>
          <a:bodyPr vert="horz" lIns="91440" tIns="45720" rIns="91440" bIns="45720" rtlCol="0">
            <a:normAutofit lnSpcReduction="10000"/>
          </a:bodyPr>
          <a:lstStyle/>
          <a:p>
            <a:pPr>
              <a:lnSpc>
                <a:spcPct val="90000"/>
              </a:lnSpc>
            </a:pPr>
            <a:r>
              <a:rPr lang="en-US" dirty="0"/>
              <a:t>Antigen specific defense takes days to respond</a:t>
            </a:r>
          </a:p>
          <a:p>
            <a:pPr>
              <a:lnSpc>
                <a:spcPct val="90000"/>
              </a:lnSpc>
            </a:pPr>
            <a:r>
              <a:rPr lang="en-US" dirty="0"/>
              <a:t>Humoral immunity: consists of the production of antibodies by B lymphocytes </a:t>
            </a:r>
          </a:p>
          <a:p>
            <a:pPr>
              <a:lnSpc>
                <a:spcPct val="90000"/>
              </a:lnSpc>
            </a:pPr>
            <a:r>
              <a:rPr lang="en-US" dirty="0"/>
              <a:t>Cell mediated immunity: production of cytotoxic T lymphocytes , activated macrophages and NK cells and cytokines </a:t>
            </a:r>
          </a:p>
          <a:p>
            <a:pPr>
              <a:lnSpc>
                <a:spcPct val="90000"/>
              </a:lnSpc>
            </a:pPr>
            <a:r>
              <a:rPr lang="en-US" dirty="0"/>
              <a:t>Cholera infections mainly activate humoral immune response but Th1 and Th17 helper T cells (cell mediated) are also needed to develop B-cell Immune response </a:t>
            </a:r>
          </a:p>
        </p:txBody>
      </p:sp>
    </p:spTree>
    <p:extLst>
      <p:ext uri="{BB962C8B-B14F-4D97-AF65-F5344CB8AC3E}">
        <p14:creationId xmlns:p14="http://schemas.microsoft.com/office/powerpoint/2010/main" val="1159705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8" name="Rectangle 7">
            <a:extLst>
              <a:ext uri="{FF2B5EF4-FFF2-40B4-BE49-F238E27FC236}">
                <a16:creationId xmlns:a16="http://schemas.microsoft.com/office/drawing/2014/main" id="{83030214-227F-42DB-9282-BBA6AF8D94A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11">
            <a:extLst>
              <a:ext uri="{FF2B5EF4-FFF2-40B4-BE49-F238E27FC236}">
                <a16:creationId xmlns:a16="http://schemas.microsoft.com/office/drawing/2014/main" id="{0D7A9289-BAD1-4A78-979F-A655C886DBF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1149203"/>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2" name="Title 1">
            <a:extLst>
              <a:ext uri="{FF2B5EF4-FFF2-40B4-BE49-F238E27FC236}">
                <a16:creationId xmlns:a16="http://schemas.microsoft.com/office/drawing/2014/main" id="{49CB71E0-F94A-8049-8826-14FDF494FDAC}"/>
              </a:ext>
            </a:extLst>
          </p:cNvPr>
          <p:cNvSpPr>
            <a:spLocks noGrp="1"/>
          </p:cNvSpPr>
          <p:nvPr>
            <p:ph type="title"/>
          </p:nvPr>
        </p:nvSpPr>
        <p:spPr>
          <a:xfrm>
            <a:off x="1433889" y="1059872"/>
            <a:ext cx="3012216" cy="4851349"/>
          </a:xfrm>
        </p:spPr>
        <p:txBody>
          <a:bodyPr>
            <a:normAutofit/>
          </a:bodyPr>
          <a:lstStyle/>
          <a:p>
            <a:r>
              <a:rPr lang="en-US" dirty="0"/>
              <a:t>Host Response – Adaptive Immune Response</a:t>
            </a:r>
          </a:p>
        </p:txBody>
      </p:sp>
      <p:sp>
        <p:nvSpPr>
          <p:cNvPr id="3" name="Content Placeholder 2">
            <a:extLst>
              <a:ext uri="{FF2B5EF4-FFF2-40B4-BE49-F238E27FC236}">
                <a16:creationId xmlns:a16="http://schemas.microsoft.com/office/drawing/2014/main" id="{2D16C747-6BE4-734D-8A85-B37BD069E44C}"/>
              </a:ext>
            </a:extLst>
          </p:cNvPr>
          <p:cNvSpPr>
            <a:spLocks noGrp="1"/>
          </p:cNvSpPr>
          <p:nvPr>
            <p:ph idx="1"/>
          </p:nvPr>
        </p:nvSpPr>
        <p:spPr>
          <a:xfrm>
            <a:off x="5280368" y="1059872"/>
            <a:ext cx="6224244" cy="4851350"/>
          </a:xfrm>
        </p:spPr>
        <p:txBody>
          <a:bodyPr>
            <a:normAutofit fontScale="92500" lnSpcReduction="10000"/>
          </a:bodyPr>
          <a:lstStyle/>
          <a:p>
            <a:r>
              <a:rPr lang="en-CA" dirty="0"/>
              <a:t>B cells are activated in the presence of an antigen (membrane protein, flagellar protein or the enterotoxin)</a:t>
            </a:r>
          </a:p>
          <a:p>
            <a:r>
              <a:rPr lang="en-CA" dirty="0"/>
              <a:t>Activated B cells result in the production of antibody producing plasma cells </a:t>
            </a:r>
          </a:p>
          <a:p>
            <a:r>
              <a:rPr lang="en-CA" dirty="0"/>
              <a:t>Antigen presenting cells (APC) such as dendritic cells, macrophages and B cells process and present antigens to T cells</a:t>
            </a:r>
          </a:p>
          <a:p>
            <a:r>
              <a:rPr lang="en-CA" dirty="0"/>
              <a:t>Breastfeeding provides infants with passive immunity towards </a:t>
            </a:r>
            <a:r>
              <a:rPr lang="en-CA" i="1" dirty="0"/>
              <a:t>V. cholera</a:t>
            </a:r>
          </a:p>
          <a:p>
            <a:r>
              <a:rPr lang="en-CA" dirty="0"/>
              <a:t>In cholera infections… </a:t>
            </a:r>
          </a:p>
          <a:p>
            <a:pPr lvl="1"/>
            <a:r>
              <a:rPr lang="en-CA" dirty="0"/>
              <a:t>Cholera Toxin (CT) increases IL1 production which increases antigen presentation by macrophages </a:t>
            </a:r>
          </a:p>
          <a:p>
            <a:pPr lvl="1"/>
            <a:r>
              <a:rPr lang="en-CA" dirty="0"/>
              <a:t>Mainly involves IgA and IgG which provide long term immunity to </a:t>
            </a:r>
            <a:r>
              <a:rPr lang="en-CA" i="1" dirty="0"/>
              <a:t>V. cholerae</a:t>
            </a:r>
          </a:p>
          <a:p>
            <a:pPr lvl="1"/>
            <a:r>
              <a:rPr lang="en-CA" dirty="0"/>
              <a:t>IgA prevents attachment of the vibrio's to the mucosal surface </a:t>
            </a:r>
          </a:p>
        </p:txBody>
      </p:sp>
    </p:spTree>
    <p:extLst>
      <p:ext uri="{BB962C8B-B14F-4D97-AF65-F5344CB8AC3E}">
        <p14:creationId xmlns:p14="http://schemas.microsoft.com/office/powerpoint/2010/main" val="4203014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EDD21E1-BAF0-4314-AB31-82ECB8AC9E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DC8619C-F25D-468E-95FA-2A2151D7DDD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6" name="Freeform 12">
            <a:extLst>
              <a:ext uri="{FF2B5EF4-FFF2-40B4-BE49-F238E27FC236}">
                <a16:creationId xmlns:a16="http://schemas.microsoft.com/office/drawing/2014/main" id="{7D9439D6-DEAD-4CEB-A61B-BE3D64D1B59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9ECB193-3971-5D41-8871-E4774444A5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1916" y="1558532"/>
            <a:ext cx="5451627" cy="3420895"/>
          </a:xfrm>
          <a:prstGeom prst="rect">
            <a:avLst/>
          </a:prstGeom>
        </p:spPr>
      </p:pic>
      <p:sp>
        <p:nvSpPr>
          <p:cNvPr id="4" name="Title 3">
            <a:extLst>
              <a:ext uri="{FF2B5EF4-FFF2-40B4-BE49-F238E27FC236}">
                <a16:creationId xmlns:a16="http://schemas.microsoft.com/office/drawing/2014/main" id="{B9D75149-5848-A147-A361-B8B2EFB9090F}"/>
              </a:ext>
            </a:extLst>
          </p:cNvPr>
          <p:cNvSpPr>
            <a:spLocks noGrp="1"/>
          </p:cNvSpPr>
          <p:nvPr>
            <p:ph type="title"/>
          </p:nvPr>
        </p:nvSpPr>
        <p:spPr>
          <a:xfrm>
            <a:off x="649224" y="645106"/>
            <a:ext cx="5122652" cy="1259894"/>
          </a:xfrm>
        </p:spPr>
        <p:txBody>
          <a:bodyPr>
            <a:normAutofit/>
          </a:bodyPr>
          <a:lstStyle/>
          <a:p>
            <a:r>
              <a:rPr lang="en-CA" dirty="0"/>
              <a:t>Host Damage from the Immune Response</a:t>
            </a:r>
            <a:endParaRPr lang="en-US" dirty="0"/>
          </a:p>
        </p:txBody>
      </p:sp>
      <p:sp>
        <p:nvSpPr>
          <p:cNvPr id="5" name="Content Placeholder 4">
            <a:extLst>
              <a:ext uri="{FF2B5EF4-FFF2-40B4-BE49-F238E27FC236}">
                <a16:creationId xmlns:a16="http://schemas.microsoft.com/office/drawing/2014/main" id="{B0FC51B7-A826-614F-AF79-5693BE27DA6E}"/>
              </a:ext>
            </a:extLst>
          </p:cNvPr>
          <p:cNvSpPr>
            <a:spLocks noGrp="1"/>
          </p:cNvSpPr>
          <p:nvPr>
            <p:ph idx="1"/>
          </p:nvPr>
        </p:nvSpPr>
        <p:spPr>
          <a:xfrm>
            <a:off x="649225" y="2133600"/>
            <a:ext cx="5122652" cy="3759253"/>
          </a:xfrm>
        </p:spPr>
        <p:txBody>
          <a:bodyPr>
            <a:normAutofit/>
          </a:bodyPr>
          <a:lstStyle/>
          <a:p>
            <a:pPr>
              <a:lnSpc>
                <a:spcPct val="90000"/>
              </a:lnSpc>
            </a:pPr>
            <a:r>
              <a:rPr lang="en-CA" sz="1500" dirty="0"/>
              <a:t>Result of an exaggerated immune response </a:t>
            </a:r>
          </a:p>
          <a:p>
            <a:pPr>
              <a:lnSpc>
                <a:spcPct val="90000"/>
              </a:lnSpc>
            </a:pPr>
            <a:r>
              <a:rPr lang="en-CA" sz="1500" dirty="0"/>
              <a:t>Neutrophils and macrophages can induce damage through the release of Reactive nitrogen and oxygen species which can cause lysis of host cells </a:t>
            </a:r>
          </a:p>
          <a:p>
            <a:pPr>
              <a:lnSpc>
                <a:spcPct val="90000"/>
              </a:lnSpc>
            </a:pPr>
            <a:r>
              <a:rPr lang="en-CA" sz="1500" dirty="0" err="1"/>
              <a:t>Cytolysin</a:t>
            </a:r>
            <a:r>
              <a:rPr lang="en-CA" sz="1500" dirty="0"/>
              <a:t>:</a:t>
            </a:r>
          </a:p>
          <a:p>
            <a:pPr lvl="1">
              <a:lnSpc>
                <a:spcPct val="90000"/>
              </a:lnSpc>
            </a:pPr>
            <a:r>
              <a:rPr lang="en-CA" sz="1500" dirty="0"/>
              <a:t>Secreted by </a:t>
            </a:r>
            <a:r>
              <a:rPr lang="en-CA" sz="1500" i="1" dirty="0"/>
              <a:t>V. cholerae and promotes inflammation and increased permeability of epithelium to allow for entry of leukocytes </a:t>
            </a:r>
          </a:p>
          <a:p>
            <a:pPr lvl="1">
              <a:lnSpc>
                <a:spcPct val="90000"/>
              </a:lnSpc>
            </a:pPr>
            <a:r>
              <a:rPr lang="en-CA" sz="1500" i="1" dirty="0"/>
              <a:t>Induces Beta barrel pore formation and causes cell lysis </a:t>
            </a:r>
          </a:p>
          <a:p>
            <a:pPr lvl="1">
              <a:lnSpc>
                <a:spcPct val="90000"/>
              </a:lnSpc>
            </a:pPr>
            <a:r>
              <a:rPr lang="en-CA" sz="1500" i="1" dirty="0"/>
              <a:t>At high concentrations, lesions in the epithelium can occur, resulting in cell damage and gut malfunction</a:t>
            </a:r>
          </a:p>
        </p:txBody>
      </p:sp>
    </p:spTree>
    <p:extLst>
      <p:ext uri="{BB962C8B-B14F-4D97-AF65-F5344CB8AC3E}">
        <p14:creationId xmlns:p14="http://schemas.microsoft.com/office/powerpoint/2010/main" val="2045334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4A6BB-1DC0-BA4C-82A7-B5EAF6B7E443}"/>
              </a:ext>
            </a:extLst>
          </p:cNvPr>
          <p:cNvSpPr>
            <a:spLocks noGrp="1"/>
          </p:cNvSpPr>
          <p:nvPr>
            <p:ph type="title"/>
          </p:nvPr>
        </p:nvSpPr>
        <p:spPr>
          <a:xfrm>
            <a:off x="2592924" y="624110"/>
            <a:ext cx="8911687" cy="939219"/>
          </a:xfrm>
        </p:spPr>
        <p:txBody>
          <a:bodyPr>
            <a:normAutofit fontScale="90000"/>
          </a:bodyPr>
          <a:lstStyle/>
          <a:p>
            <a:r>
              <a:rPr lang="en-CA" dirty="0"/>
              <a:t>Host Damage from the Immune Response</a:t>
            </a:r>
            <a:endParaRPr lang="en-US" dirty="0"/>
          </a:p>
        </p:txBody>
      </p:sp>
      <p:sp>
        <p:nvSpPr>
          <p:cNvPr id="5" name="Text Placeholder 4">
            <a:extLst>
              <a:ext uri="{FF2B5EF4-FFF2-40B4-BE49-F238E27FC236}">
                <a16:creationId xmlns:a16="http://schemas.microsoft.com/office/drawing/2014/main" id="{576E0E83-85F4-0745-884F-709FA834ECDF}"/>
              </a:ext>
            </a:extLst>
          </p:cNvPr>
          <p:cNvSpPr>
            <a:spLocks noGrp="1"/>
          </p:cNvSpPr>
          <p:nvPr>
            <p:ph type="body" idx="1"/>
          </p:nvPr>
        </p:nvSpPr>
        <p:spPr>
          <a:xfrm>
            <a:off x="2939373" y="1684572"/>
            <a:ext cx="3992732" cy="576262"/>
          </a:xfrm>
        </p:spPr>
        <p:txBody>
          <a:bodyPr/>
          <a:lstStyle/>
          <a:p>
            <a:r>
              <a:rPr lang="en-CA" dirty="0"/>
              <a:t>TNF-Alpha and IL-1</a:t>
            </a:r>
            <a:endParaRPr lang="en-US" dirty="0"/>
          </a:p>
        </p:txBody>
      </p:sp>
      <p:sp>
        <p:nvSpPr>
          <p:cNvPr id="3" name="Content Placeholder 2">
            <a:extLst>
              <a:ext uri="{FF2B5EF4-FFF2-40B4-BE49-F238E27FC236}">
                <a16:creationId xmlns:a16="http://schemas.microsoft.com/office/drawing/2014/main" id="{26733000-D91F-CA41-8973-D76A73C2BA74}"/>
              </a:ext>
            </a:extLst>
          </p:cNvPr>
          <p:cNvSpPr>
            <a:spLocks noGrp="1"/>
          </p:cNvSpPr>
          <p:nvPr>
            <p:ph sz="half" idx="2"/>
          </p:nvPr>
        </p:nvSpPr>
        <p:spPr>
          <a:xfrm>
            <a:off x="2589212" y="2260834"/>
            <a:ext cx="4342893" cy="3642192"/>
          </a:xfrm>
        </p:spPr>
        <p:txBody>
          <a:bodyPr>
            <a:normAutofit fontScale="85000" lnSpcReduction="10000"/>
          </a:bodyPr>
          <a:lstStyle/>
          <a:p>
            <a:r>
              <a:rPr lang="en-CA" dirty="0"/>
              <a:t>Upregulated in host cells when they come in contact with Gram negative bacteria such as </a:t>
            </a:r>
            <a:r>
              <a:rPr lang="en-CA" i="1" dirty="0"/>
              <a:t>V. cholera</a:t>
            </a:r>
          </a:p>
          <a:p>
            <a:r>
              <a:rPr lang="en-CA" i="1" dirty="0"/>
              <a:t>Activates MyD88 and TRIF pathways which activates </a:t>
            </a:r>
            <a:r>
              <a:rPr lang="en-CA" i="1" dirty="0" err="1"/>
              <a:t>NFkB</a:t>
            </a:r>
            <a:r>
              <a:rPr lang="en-CA" i="1" dirty="0"/>
              <a:t> and produce inflammatory cytokines </a:t>
            </a:r>
          </a:p>
          <a:p>
            <a:r>
              <a:rPr lang="en-CA" i="1" dirty="0"/>
              <a:t>Cytokines </a:t>
            </a:r>
            <a:r>
              <a:rPr lang="en-CA" i="1" dirty="0" err="1"/>
              <a:t>recuit</a:t>
            </a:r>
            <a:r>
              <a:rPr lang="en-CA" i="1" dirty="0"/>
              <a:t> neutrophils to the site of infection which releases cytotoxic granules that can cause damage to the host </a:t>
            </a:r>
          </a:p>
          <a:p>
            <a:r>
              <a:rPr lang="en-CA" i="1" dirty="0"/>
              <a:t>In severe cases, fever and cytotoxic shock can occur </a:t>
            </a:r>
            <a:endParaRPr lang="en-US" i="1" dirty="0"/>
          </a:p>
        </p:txBody>
      </p:sp>
      <p:sp>
        <p:nvSpPr>
          <p:cNvPr id="6" name="Text Placeholder 5">
            <a:extLst>
              <a:ext uri="{FF2B5EF4-FFF2-40B4-BE49-F238E27FC236}">
                <a16:creationId xmlns:a16="http://schemas.microsoft.com/office/drawing/2014/main" id="{9DAA87B8-9BD8-264B-94F6-3C62795B1A6E}"/>
              </a:ext>
            </a:extLst>
          </p:cNvPr>
          <p:cNvSpPr>
            <a:spLocks noGrp="1"/>
          </p:cNvSpPr>
          <p:nvPr>
            <p:ph type="body" sz="quarter" idx="3"/>
          </p:nvPr>
        </p:nvSpPr>
        <p:spPr>
          <a:xfrm>
            <a:off x="7505610" y="1684572"/>
            <a:ext cx="3999001" cy="576262"/>
          </a:xfrm>
        </p:spPr>
        <p:txBody>
          <a:bodyPr/>
          <a:lstStyle/>
          <a:p>
            <a:r>
              <a:rPr lang="en-CA" dirty="0"/>
              <a:t>Cholera toxin </a:t>
            </a:r>
            <a:endParaRPr lang="en-US" dirty="0"/>
          </a:p>
        </p:txBody>
      </p:sp>
      <p:sp>
        <p:nvSpPr>
          <p:cNvPr id="7" name="Content Placeholder 6">
            <a:extLst>
              <a:ext uri="{FF2B5EF4-FFF2-40B4-BE49-F238E27FC236}">
                <a16:creationId xmlns:a16="http://schemas.microsoft.com/office/drawing/2014/main" id="{019422A0-7D86-EB41-B671-E3F64B1EDDA7}"/>
              </a:ext>
            </a:extLst>
          </p:cNvPr>
          <p:cNvSpPr>
            <a:spLocks noGrp="1"/>
          </p:cNvSpPr>
          <p:nvPr>
            <p:ph sz="quarter" idx="4"/>
          </p:nvPr>
        </p:nvSpPr>
        <p:spPr>
          <a:xfrm>
            <a:off x="7166957" y="2260834"/>
            <a:ext cx="4338674" cy="3830250"/>
          </a:xfrm>
        </p:spPr>
        <p:txBody>
          <a:bodyPr>
            <a:normAutofit fontScale="85000" lnSpcReduction="10000"/>
          </a:bodyPr>
          <a:lstStyle/>
          <a:p>
            <a:r>
              <a:rPr lang="en-CA" dirty="0"/>
              <a:t>Has two main subunits </a:t>
            </a:r>
          </a:p>
          <a:p>
            <a:pPr lvl="1"/>
            <a:r>
              <a:rPr lang="en-CA" dirty="0"/>
              <a:t>B subunit which binds with high affinity to GM1 receptor in the intestinal tract </a:t>
            </a:r>
          </a:p>
          <a:p>
            <a:pPr lvl="1"/>
            <a:r>
              <a:rPr lang="en-CA" dirty="0"/>
              <a:t>Binding of the B subunit allows A subunit access to the cell where it will interfere with the adenylate cyclase pathway</a:t>
            </a:r>
          </a:p>
          <a:p>
            <a:pPr lvl="1"/>
            <a:r>
              <a:rPr lang="en-CA" dirty="0"/>
              <a:t>Once inside, A subunit dissociates into A1 and A2 </a:t>
            </a:r>
          </a:p>
          <a:p>
            <a:pPr lvl="1"/>
            <a:r>
              <a:rPr lang="en-CA" dirty="0"/>
              <a:t>A1 catalyzes the transfer of ADP ribose complex to the stimulatory G protein region of the adenylate cyclase resulting in elevated </a:t>
            </a:r>
            <a:r>
              <a:rPr lang="en-CA" dirty="0" err="1"/>
              <a:t>cAMP</a:t>
            </a:r>
            <a:endParaRPr lang="en-CA" dirty="0"/>
          </a:p>
          <a:p>
            <a:pPr lvl="1"/>
            <a:r>
              <a:rPr lang="en-CA" dirty="0"/>
              <a:t>Excess </a:t>
            </a:r>
            <a:r>
              <a:rPr lang="en-CA" dirty="0" err="1"/>
              <a:t>cAMP</a:t>
            </a:r>
            <a:r>
              <a:rPr lang="en-CA" dirty="0"/>
              <a:t> drives H2O, sodium and other ions to be secreted by the mucosal cells which can lead to severe dehydration and </a:t>
            </a:r>
            <a:r>
              <a:rPr lang="en-CA" dirty="0" err="1"/>
              <a:t>diarhea</a:t>
            </a:r>
            <a:endParaRPr lang="en-CA" dirty="0"/>
          </a:p>
        </p:txBody>
      </p:sp>
    </p:spTree>
    <p:extLst>
      <p:ext uri="{BB962C8B-B14F-4D97-AF65-F5344CB8AC3E}">
        <p14:creationId xmlns:p14="http://schemas.microsoft.com/office/powerpoint/2010/main" val="4038735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66BF9EE-F7AC-4FA5-AC7E-001B3A642F75}"/>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7" name="Freeform 11">
              <a:extLst>
                <a:ext uri="{FF2B5EF4-FFF2-40B4-BE49-F238E27FC236}">
                  <a16:creationId xmlns:a16="http://schemas.microsoft.com/office/drawing/2014/main" id="{3B48D182-44E3-4D8B-ACEF-F1A900BE4430}"/>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8" name="Freeform 12">
              <a:extLst>
                <a:ext uri="{FF2B5EF4-FFF2-40B4-BE49-F238E27FC236}">
                  <a16:creationId xmlns:a16="http://schemas.microsoft.com/office/drawing/2014/main" id="{355A535A-A489-477F-A314-593AA8CAFB2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9" name="Freeform 13">
              <a:extLst>
                <a:ext uri="{FF2B5EF4-FFF2-40B4-BE49-F238E27FC236}">
                  <a16:creationId xmlns:a16="http://schemas.microsoft.com/office/drawing/2014/main" id="{954C2D4C-FD83-4EF4-9312-04442ABD66BF}"/>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0" name="Freeform 14">
              <a:extLst>
                <a:ext uri="{FF2B5EF4-FFF2-40B4-BE49-F238E27FC236}">
                  <a16:creationId xmlns:a16="http://schemas.microsoft.com/office/drawing/2014/main" id="{C20701C2-CD9A-4698-BC97-E1085820C2C9}"/>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1" name="Freeform 15">
              <a:extLst>
                <a:ext uri="{FF2B5EF4-FFF2-40B4-BE49-F238E27FC236}">
                  <a16:creationId xmlns:a16="http://schemas.microsoft.com/office/drawing/2014/main" id="{62575C35-466F-42AE-87A1-D691849AB8CF}"/>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2" name="Freeform 16">
              <a:extLst>
                <a:ext uri="{FF2B5EF4-FFF2-40B4-BE49-F238E27FC236}">
                  <a16:creationId xmlns:a16="http://schemas.microsoft.com/office/drawing/2014/main" id="{58236F37-6119-45AC-80A0-CD2C311B505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3" name="Freeform 17">
              <a:extLst>
                <a:ext uri="{FF2B5EF4-FFF2-40B4-BE49-F238E27FC236}">
                  <a16:creationId xmlns:a16="http://schemas.microsoft.com/office/drawing/2014/main" id="{F3FDD799-39FE-4D6F-9A64-2F472B215078}"/>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4" name="Freeform 18">
              <a:extLst>
                <a:ext uri="{FF2B5EF4-FFF2-40B4-BE49-F238E27FC236}">
                  <a16:creationId xmlns:a16="http://schemas.microsoft.com/office/drawing/2014/main" id="{9820D241-1D49-442C-A95A-00BC1BF9E295}"/>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5" name="Freeform 19">
              <a:extLst>
                <a:ext uri="{FF2B5EF4-FFF2-40B4-BE49-F238E27FC236}">
                  <a16:creationId xmlns:a16="http://schemas.microsoft.com/office/drawing/2014/main" id="{EBC2197C-B383-4866-8ABD-74222400BE8E}"/>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6" name="Freeform 20">
              <a:extLst>
                <a:ext uri="{FF2B5EF4-FFF2-40B4-BE49-F238E27FC236}">
                  <a16:creationId xmlns:a16="http://schemas.microsoft.com/office/drawing/2014/main" id="{404B06AA-FC93-4471-9DE4-56A401E70A50}"/>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7" name="Freeform 21">
              <a:extLst>
                <a:ext uri="{FF2B5EF4-FFF2-40B4-BE49-F238E27FC236}">
                  <a16:creationId xmlns:a16="http://schemas.microsoft.com/office/drawing/2014/main" id="{E580600C-013F-4FAF-8FB7-4CC0FA80A92B}"/>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8" name="Freeform 22">
              <a:extLst>
                <a:ext uri="{FF2B5EF4-FFF2-40B4-BE49-F238E27FC236}">
                  <a16:creationId xmlns:a16="http://schemas.microsoft.com/office/drawing/2014/main" id="{9BFCF199-64B2-4AEE-88C4-E954ABF36278}"/>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30" name="Group 29">
            <a:extLst>
              <a:ext uri="{FF2B5EF4-FFF2-40B4-BE49-F238E27FC236}">
                <a16:creationId xmlns:a16="http://schemas.microsoft.com/office/drawing/2014/main" id="{E312DBA5-56D8-42B2-BA94-28168C2A6703}"/>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31" name="Freeform 27">
              <a:extLst>
                <a:ext uri="{FF2B5EF4-FFF2-40B4-BE49-F238E27FC236}">
                  <a16:creationId xmlns:a16="http://schemas.microsoft.com/office/drawing/2014/main" id="{7AD46C74-3117-46B0-B267-0F61B57CACE3}"/>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32" name="Freeform 28">
              <a:extLst>
                <a:ext uri="{FF2B5EF4-FFF2-40B4-BE49-F238E27FC236}">
                  <a16:creationId xmlns:a16="http://schemas.microsoft.com/office/drawing/2014/main" id="{8C13B810-9664-45D8-8510-D6ED0ADD7217}"/>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3" name="Freeform 29">
              <a:extLst>
                <a:ext uri="{FF2B5EF4-FFF2-40B4-BE49-F238E27FC236}">
                  <a16:creationId xmlns:a16="http://schemas.microsoft.com/office/drawing/2014/main" id="{10306E52-A922-4458-BCCE-C3C840CC7556}"/>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4" name="Freeform 30">
              <a:extLst>
                <a:ext uri="{FF2B5EF4-FFF2-40B4-BE49-F238E27FC236}">
                  <a16:creationId xmlns:a16="http://schemas.microsoft.com/office/drawing/2014/main" id="{CB578819-B7E7-4250-932F-52AE2A2A9A57}"/>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5" name="Freeform 31">
              <a:extLst>
                <a:ext uri="{FF2B5EF4-FFF2-40B4-BE49-F238E27FC236}">
                  <a16:creationId xmlns:a16="http://schemas.microsoft.com/office/drawing/2014/main" id="{454B9C91-B623-424A-B16E-F764F189D300}"/>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6" name="Freeform 32">
              <a:extLst>
                <a:ext uri="{FF2B5EF4-FFF2-40B4-BE49-F238E27FC236}">
                  <a16:creationId xmlns:a16="http://schemas.microsoft.com/office/drawing/2014/main" id="{EFD03C4A-8484-41E6-B458-032F1DCA70AA}"/>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7" name="Freeform 33">
              <a:extLst>
                <a:ext uri="{FF2B5EF4-FFF2-40B4-BE49-F238E27FC236}">
                  <a16:creationId xmlns:a16="http://schemas.microsoft.com/office/drawing/2014/main" id="{DDC2F3C3-1D4E-4913-9C5C-F9A65B47E5CA}"/>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8" name="Freeform 34">
              <a:extLst>
                <a:ext uri="{FF2B5EF4-FFF2-40B4-BE49-F238E27FC236}">
                  <a16:creationId xmlns:a16="http://schemas.microsoft.com/office/drawing/2014/main" id="{1E15BCA2-2420-4C53-ADE9-40FBAC238443}"/>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9" name="Freeform 35">
              <a:extLst>
                <a:ext uri="{FF2B5EF4-FFF2-40B4-BE49-F238E27FC236}">
                  <a16:creationId xmlns:a16="http://schemas.microsoft.com/office/drawing/2014/main" id="{73D5FBF4-7129-4C51-B603-E3BC3341951B}"/>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40" name="Freeform 36">
              <a:extLst>
                <a:ext uri="{FF2B5EF4-FFF2-40B4-BE49-F238E27FC236}">
                  <a16:creationId xmlns:a16="http://schemas.microsoft.com/office/drawing/2014/main" id="{0165B164-CE2A-494C-88FC-507232B37C08}"/>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41" name="Freeform 37">
              <a:extLst>
                <a:ext uri="{FF2B5EF4-FFF2-40B4-BE49-F238E27FC236}">
                  <a16:creationId xmlns:a16="http://schemas.microsoft.com/office/drawing/2014/main" id="{87F127E5-B10B-4D18-BCF0-E7C3C7F401EC}"/>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42" name="Freeform 38">
              <a:extLst>
                <a:ext uri="{FF2B5EF4-FFF2-40B4-BE49-F238E27FC236}">
                  <a16:creationId xmlns:a16="http://schemas.microsoft.com/office/drawing/2014/main" id="{FC692D59-F28D-4E42-B435-225F2C6CFA3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4" name="Rectangle 43">
            <a:extLst>
              <a:ext uri="{FF2B5EF4-FFF2-40B4-BE49-F238E27FC236}">
                <a16:creationId xmlns:a16="http://schemas.microsoft.com/office/drawing/2014/main" id="{1996130F-9AB5-4DE9-8574-3AF891C5C17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6" name="Freeform 11">
            <a:extLst>
              <a:ext uri="{FF2B5EF4-FFF2-40B4-BE49-F238E27FC236}">
                <a16:creationId xmlns:a16="http://schemas.microsoft.com/office/drawing/2014/main" id="{7326F4E6-9131-42DA-97B2-0BA8D1E258A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11" name="Content Placeholder 10">
            <a:extLst>
              <a:ext uri="{FF2B5EF4-FFF2-40B4-BE49-F238E27FC236}">
                <a16:creationId xmlns:a16="http://schemas.microsoft.com/office/drawing/2014/main" id="{A2B19D25-4715-8249-91F1-2B2124D5FE4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91916" y="2008291"/>
            <a:ext cx="5451627" cy="2521376"/>
          </a:xfrm>
          <a:prstGeom prst="rect">
            <a:avLst/>
          </a:prstGeom>
        </p:spPr>
      </p:pic>
      <p:sp>
        <p:nvSpPr>
          <p:cNvPr id="7" name="Title 6">
            <a:extLst>
              <a:ext uri="{FF2B5EF4-FFF2-40B4-BE49-F238E27FC236}">
                <a16:creationId xmlns:a16="http://schemas.microsoft.com/office/drawing/2014/main" id="{510F6F63-340C-8243-B2D9-8003EBFC55F7}"/>
              </a:ext>
            </a:extLst>
          </p:cNvPr>
          <p:cNvSpPr>
            <a:spLocks noGrp="1"/>
          </p:cNvSpPr>
          <p:nvPr>
            <p:ph type="title"/>
          </p:nvPr>
        </p:nvSpPr>
        <p:spPr>
          <a:xfrm>
            <a:off x="1687669" y="624110"/>
            <a:ext cx="4137059" cy="1280890"/>
          </a:xfrm>
        </p:spPr>
        <p:txBody>
          <a:bodyPr vert="horz" lIns="91440" tIns="45720" rIns="91440" bIns="45720" rtlCol="0" anchor="t">
            <a:normAutofit/>
          </a:bodyPr>
          <a:lstStyle/>
          <a:p>
            <a:pPr>
              <a:lnSpc>
                <a:spcPct val="90000"/>
              </a:lnSpc>
            </a:pPr>
            <a:r>
              <a:rPr lang="en-US" sz="2700" dirty="0"/>
              <a:t>How does </a:t>
            </a:r>
            <a:r>
              <a:rPr lang="en-US" sz="2700" i="1" dirty="0"/>
              <a:t>V. </a:t>
            </a:r>
            <a:r>
              <a:rPr lang="en-US" sz="2700" i="1" dirty="0" err="1"/>
              <a:t>cholerae</a:t>
            </a:r>
            <a:r>
              <a:rPr lang="en-US" sz="2700" i="1" dirty="0"/>
              <a:t> </a:t>
            </a:r>
            <a:r>
              <a:rPr lang="en-US" sz="2700" dirty="0"/>
              <a:t>evade the host immune response??</a:t>
            </a:r>
          </a:p>
        </p:txBody>
      </p:sp>
      <p:sp>
        <p:nvSpPr>
          <p:cNvPr id="8" name="Content Placeholder 7">
            <a:extLst>
              <a:ext uri="{FF2B5EF4-FFF2-40B4-BE49-F238E27FC236}">
                <a16:creationId xmlns:a16="http://schemas.microsoft.com/office/drawing/2014/main" id="{7F184909-036C-1E49-B032-BFD92F618B34}"/>
              </a:ext>
            </a:extLst>
          </p:cNvPr>
          <p:cNvSpPr>
            <a:spLocks noGrp="1"/>
          </p:cNvSpPr>
          <p:nvPr>
            <p:ph sz="half" idx="1"/>
          </p:nvPr>
        </p:nvSpPr>
        <p:spPr>
          <a:xfrm>
            <a:off x="1683956" y="2133600"/>
            <a:ext cx="4140772" cy="3777622"/>
          </a:xfrm>
        </p:spPr>
        <p:txBody>
          <a:bodyPr vert="horz" lIns="91440" tIns="45720" rIns="91440" bIns="45720" rtlCol="0">
            <a:normAutofit/>
          </a:bodyPr>
          <a:lstStyle/>
          <a:p>
            <a:pPr>
              <a:lnSpc>
                <a:spcPct val="90000"/>
              </a:lnSpc>
            </a:pPr>
            <a:r>
              <a:rPr lang="en-US" sz="1200">
                <a:solidFill>
                  <a:srgbClr val="000000"/>
                </a:solidFill>
              </a:rPr>
              <a:t>Secondary Enterotoxin (ZOT)</a:t>
            </a:r>
          </a:p>
          <a:p>
            <a:pPr>
              <a:lnSpc>
                <a:spcPct val="90000"/>
              </a:lnSpc>
            </a:pPr>
            <a:r>
              <a:rPr lang="en-US" sz="1200">
                <a:solidFill>
                  <a:srgbClr val="000000"/>
                </a:solidFill>
              </a:rPr>
              <a:t>LPS</a:t>
            </a:r>
          </a:p>
          <a:p>
            <a:pPr>
              <a:lnSpc>
                <a:spcPct val="90000"/>
              </a:lnSpc>
            </a:pPr>
            <a:r>
              <a:rPr lang="en-US" sz="1200">
                <a:solidFill>
                  <a:srgbClr val="000000"/>
                </a:solidFill>
              </a:rPr>
              <a:t>Quorum Sensing and Film production</a:t>
            </a:r>
          </a:p>
          <a:p>
            <a:pPr>
              <a:lnSpc>
                <a:spcPct val="90000"/>
              </a:lnSpc>
            </a:pPr>
            <a:r>
              <a:rPr lang="en-US" sz="1200">
                <a:solidFill>
                  <a:srgbClr val="000000"/>
                </a:solidFill>
              </a:rPr>
              <a:t>Production of extracellular matrix </a:t>
            </a:r>
          </a:p>
          <a:p>
            <a:pPr>
              <a:lnSpc>
                <a:spcPct val="90000"/>
              </a:lnSpc>
            </a:pPr>
            <a:r>
              <a:rPr lang="en-US" sz="1200">
                <a:solidFill>
                  <a:srgbClr val="000000"/>
                </a:solidFill>
              </a:rPr>
              <a:t>MHSA</a:t>
            </a:r>
          </a:p>
          <a:p>
            <a:pPr>
              <a:lnSpc>
                <a:spcPct val="90000"/>
              </a:lnSpc>
            </a:pPr>
            <a:r>
              <a:rPr lang="en-US" sz="1200">
                <a:solidFill>
                  <a:srgbClr val="000000"/>
                </a:solidFill>
              </a:rPr>
              <a:t>Nucleases </a:t>
            </a:r>
          </a:p>
          <a:p>
            <a:pPr>
              <a:lnSpc>
                <a:spcPct val="90000"/>
              </a:lnSpc>
            </a:pPr>
            <a:r>
              <a:rPr lang="en-US" sz="1200">
                <a:solidFill>
                  <a:srgbClr val="000000"/>
                </a:solidFill>
              </a:rPr>
              <a:t>Protein products </a:t>
            </a:r>
          </a:p>
          <a:p>
            <a:pPr>
              <a:lnSpc>
                <a:spcPct val="90000"/>
              </a:lnSpc>
            </a:pPr>
            <a:r>
              <a:rPr lang="en-US" sz="1200">
                <a:solidFill>
                  <a:srgbClr val="000000"/>
                </a:solidFill>
              </a:rPr>
              <a:t>Adhering to the Brush Border </a:t>
            </a:r>
          </a:p>
          <a:p>
            <a:pPr>
              <a:lnSpc>
                <a:spcPct val="90000"/>
              </a:lnSpc>
            </a:pPr>
            <a:r>
              <a:rPr lang="en-US" sz="1200">
                <a:solidFill>
                  <a:srgbClr val="000000"/>
                </a:solidFill>
              </a:rPr>
              <a:t>Accessory Toxins </a:t>
            </a:r>
          </a:p>
          <a:p>
            <a:pPr lvl="1">
              <a:lnSpc>
                <a:spcPct val="90000"/>
              </a:lnSpc>
            </a:pPr>
            <a:r>
              <a:rPr lang="en-US" sz="1200">
                <a:solidFill>
                  <a:srgbClr val="000000"/>
                </a:solidFill>
              </a:rPr>
              <a:t>Hemolysin</a:t>
            </a:r>
          </a:p>
          <a:p>
            <a:pPr lvl="1">
              <a:lnSpc>
                <a:spcPct val="90000"/>
              </a:lnSpc>
            </a:pPr>
            <a:r>
              <a:rPr lang="en-US" sz="1200">
                <a:solidFill>
                  <a:srgbClr val="000000"/>
                </a:solidFill>
              </a:rPr>
              <a:t>Hemagglutinin(HA)/Protease</a:t>
            </a:r>
          </a:p>
          <a:p>
            <a:pPr lvl="1">
              <a:lnSpc>
                <a:spcPct val="90000"/>
              </a:lnSpc>
            </a:pPr>
            <a:r>
              <a:rPr lang="en-US" sz="1200">
                <a:solidFill>
                  <a:srgbClr val="000000"/>
                </a:solidFill>
              </a:rPr>
              <a:t>MARTX</a:t>
            </a:r>
          </a:p>
          <a:p>
            <a:pPr lvl="1">
              <a:lnSpc>
                <a:spcPct val="90000"/>
              </a:lnSpc>
            </a:pPr>
            <a:r>
              <a:rPr lang="en-US" sz="1200">
                <a:solidFill>
                  <a:srgbClr val="000000"/>
                </a:solidFill>
              </a:rPr>
              <a:t>Cytolysin </a:t>
            </a:r>
          </a:p>
          <a:p>
            <a:pPr lvl="1">
              <a:lnSpc>
                <a:spcPct val="90000"/>
              </a:lnSpc>
            </a:pPr>
            <a:endParaRPr lang="en-US" sz="1200">
              <a:solidFill>
                <a:srgbClr val="000000"/>
              </a:solidFill>
            </a:endParaRPr>
          </a:p>
          <a:p>
            <a:pPr lvl="1">
              <a:lnSpc>
                <a:spcPct val="90000"/>
              </a:lnSpc>
            </a:pPr>
            <a:endParaRPr lang="en-US" sz="1200">
              <a:solidFill>
                <a:srgbClr val="000000"/>
              </a:solidFill>
            </a:endParaRPr>
          </a:p>
          <a:p>
            <a:pPr>
              <a:lnSpc>
                <a:spcPct val="90000"/>
              </a:lnSpc>
            </a:pPr>
            <a:endParaRPr lang="en-US" sz="1200">
              <a:solidFill>
                <a:srgbClr val="000000"/>
              </a:solidFill>
            </a:endParaRPr>
          </a:p>
        </p:txBody>
      </p:sp>
    </p:spTree>
    <p:extLst>
      <p:ext uri="{BB962C8B-B14F-4D97-AF65-F5344CB8AC3E}">
        <p14:creationId xmlns:p14="http://schemas.microsoft.com/office/powerpoint/2010/main" val="1056944675"/>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{F68CC096-1572-5549-B3AB-A856D8F27C9B}tf10001069</Template>
  <TotalTime>1501</TotalTime>
  <Words>1432</Words>
  <Application>Microsoft Macintosh PowerPoint</Application>
  <PresentationFormat>Widescreen</PresentationFormat>
  <Paragraphs>120</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Century Gothic</vt:lpstr>
      <vt:lpstr>Wingdings 3</vt:lpstr>
      <vt:lpstr>Wisp</vt:lpstr>
      <vt:lpstr>THE IMMUNE RESPONSE</vt:lpstr>
      <vt:lpstr>The Case</vt:lpstr>
      <vt:lpstr>Host Response - Innate Immune Response</vt:lpstr>
      <vt:lpstr>Host Response - Innate Immune Response</vt:lpstr>
      <vt:lpstr>Host Response – Adaptive Immune Response</vt:lpstr>
      <vt:lpstr>Host Response – Adaptive Immune Response</vt:lpstr>
      <vt:lpstr>Host Damage from the Immune Response</vt:lpstr>
      <vt:lpstr>Host Damage from the Immune Response</vt:lpstr>
      <vt:lpstr>How does V. cholerae evade the host immune response??</vt:lpstr>
      <vt:lpstr>Accessory Toxins</vt:lpstr>
      <vt:lpstr>Secondary enterotoxin (ZOT) </vt:lpstr>
      <vt:lpstr>Lipopolysaccharide (LPS) </vt:lpstr>
      <vt:lpstr>Quorum Sensing and Film Production </vt:lpstr>
      <vt:lpstr>Production of Extracellular Matrix </vt:lpstr>
      <vt:lpstr>Mannose Sensitive Hemagglutinin (MHSA) and Nucleases</vt:lpstr>
      <vt:lpstr>Protein Products </vt:lpstr>
      <vt:lpstr>Brush Border</vt:lpstr>
      <vt:lpstr>Final Thoughts</vt:lpstr>
    </vt:vector>
  </TitlesOfParts>
  <Company/>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IMMUNE RESPONSE</dc:title>
  <dc:creator>Chris Cheng</dc:creator>
  <cp:lastModifiedBy>Chris Cheng</cp:lastModifiedBy>
  <cp:revision>26</cp:revision>
  <dcterms:created xsi:type="dcterms:W3CDTF">2018-01-27T00:33:25Z</dcterms:created>
  <dcterms:modified xsi:type="dcterms:W3CDTF">2018-01-28T01:34:43Z</dcterms:modified>
</cp:coreProperties>
</file>