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497" r:id="rId3"/>
    <p:sldId id="413" r:id="rId4"/>
    <p:sldId id="513" r:id="rId5"/>
    <p:sldId id="464" r:id="rId6"/>
    <p:sldId id="434" r:id="rId7"/>
    <p:sldId id="509" r:id="rId8"/>
    <p:sldId id="320" r:id="rId9"/>
    <p:sldId id="465" r:id="rId10"/>
    <p:sldId id="505" r:id="rId11"/>
    <p:sldId id="501" r:id="rId12"/>
    <p:sldId id="503" r:id="rId13"/>
    <p:sldId id="506" r:id="rId14"/>
    <p:sldId id="504" r:id="rId15"/>
    <p:sldId id="500" r:id="rId16"/>
    <p:sldId id="511" r:id="rId17"/>
    <p:sldId id="510" r:id="rId18"/>
    <p:sldId id="498" r:id="rId19"/>
    <p:sldId id="512" r:id="rId20"/>
    <p:sldId id="514" r:id="rId2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F7A"/>
    <a:srgbClr val="1D1D59"/>
    <a:srgbClr val="1B1B55"/>
    <a:srgbClr val="9AB5C6"/>
    <a:srgbClr val="18184C"/>
    <a:srgbClr val="161646"/>
    <a:srgbClr val="121236"/>
    <a:srgbClr val="699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9857" autoAdjust="0"/>
  </p:normalViewPr>
  <p:slideViewPr>
    <p:cSldViewPr>
      <p:cViewPr>
        <p:scale>
          <a:sx n="98" d="100"/>
          <a:sy n="98" d="100"/>
        </p:scale>
        <p:origin x="-684" y="270"/>
      </p:cViewPr>
      <p:guideLst>
        <p:guide orient="horz" pos="144"/>
        <p:guide pos="5712"/>
      </p:guideLst>
    </p:cSldViewPr>
  </p:slideViewPr>
  <p:outlineViewPr>
    <p:cViewPr>
      <p:scale>
        <a:sx n="33" d="100"/>
        <a:sy n="33" d="100"/>
      </p:scale>
      <p:origin x="0" y="19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80" y="89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2DCF0-D38E-4E52-89BF-1A7847BD73BA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6CA59-4756-4E26-AC53-1BF799795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5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3479134-05C8-CE44-A537-D45C9D2A71B5}" type="datetimeFigureOut">
              <a:rPr lang="en-US"/>
              <a:pPr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317" tIns="46659" rIns="93317" bIns="4665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CF5FEE1-8942-F54F-B0CF-0D032CD7F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5FEE1-8942-F54F-B0CF-0D032CD7FD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66BB-38FE-6C4A-8FED-2F6FE64B7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22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3E4CC-8F50-5345-9BBE-1066161B0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32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4040E-480C-2B4B-B2CE-D08A6913E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2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5CB42-80FD-2949-B74B-10B0059AD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597D3-1F9D-BB41-A5F2-1BA060214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38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723BD-198C-7B45-9C0C-6F2FB5938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793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EC289-133F-B54D-8495-8B67546C0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96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C1B6-B8FB-9644-8BA6-35307DC45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85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FF57-1417-D64B-9225-DF175CC26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330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A69A3-5D02-4D4F-ABEE-6F869C7CC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133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C30B2-663C-F640-84A6-78DF4625B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2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591F510-5024-FA4B-9375-3875ADA4C6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circle.sites.olt.ubc.ca/contact-us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rcle.sites.olt.ubc.ca/user-guides/" TargetMode="External"/><Relationship Id="rId5" Type="http://schemas.openxmlformats.org/officeDocument/2006/relationships/hyperlink" Target="http://circle.sites.olt.ubc.ca/faq" TargetMode="External"/><Relationship Id="rId4" Type="http://schemas.openxmlformats.org/officeDocument/2006/relationships/hyperlink" Target="mailto:ubc-circle@interchange.ubc.c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circle.ubc.ca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ircle.ubc.ca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ubc-circle@interchange.ubc.ca" TargetMode="External"/><Relationship Id="rId9" Type="http://schemas.openxmlformats.org/officeDocument/2006/relationships/hyperlink" Target="http://creativecommons.org/licenses/by-nc-sa/2.5/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ircle.ubc.ca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ubc-circle@interchange.ubc.ca" TargetMode="External"/><Relationship Id="rId9" Type="http://schemas.openxmlformats.org/officeDocument/2006/relationships/hyperlink" Target="http://creativecommons.org/licenses/by-nc-sa/2.5/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ircle.sites.olt.ubc.ca/policies-2/acquisition-polic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20090" y="1752600"/>
            <a:ext cx="77724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CA" sz="3000" b="0" dirty="0" smtClean="0">
                <a:solidFill>
                  <a:srgbClr val="002F7A"/>
                </a:solidFill>
                <a:latin typeface="Verdana" charset="0"/>
              </a:rPr>
              <a:t>cIRcle 101: Referrals</a:t>
            </a:r>
            <a:endParaRPr lang="en-US" sz="3000" b="0" dirty="0">
              <a:solidFill>
                <a:srgbClr val="002F7A"/>
              </a:solidFill>
              <a:latin typeface="Verdana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191638" y="38862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0" dirty="0" smtClean="0">
                <a:solidFill>
                  <a:srgbClr val="002F7A"/>
                </a:solidFill>
                <a:latin typeface="+mn-lt"/>
              </a:rPr>
              <a:t>Tara Stephens</a:t>
            </a:r>
            <a:endParaRPr lang="en-CA" sz="2000" b="0" dirty="0" smtClean="0">
              <a:solidFill>
                <a:srgbClr val="002F7A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sz="2000" b="0" dirty="0" smtClean="0">
                <a:solidFill>
                  <a:srgbClr val="002F7A"/>
                </a:solidFill>
                <a:latin typeface="+mn-lt"/>
              </a:rPr>
              <a:t>cIRcle Librarian</a:t>
            </a:r>
            <a:endParaRPr lang="en-US" sz="2000" b="0" dirty="0">
              <a:solidFill>
                <a:srgbClr val="002F7A"/>
              </a:solidFill>
              <a:latin typeface="+mn-lt"/>
            </a:endParaRPr>
          </a:p>
        </p:txBody>
      </p:sp>
      <p:pic>
        <p:nvPicPr>
          <p:cNvPr id="13316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246762" y="4865877"/>
            <a:ext cx="40386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1600" b="0" dirty="0" smtClean="0">
                <a:ln>
                  <a:solidFill>
                    <a:srgbClr val="002F7A"/>
                  </a:solidFill>
                </a:ln>
                <a:solidFill>
                  <a:srgbClr val="002F7A"/>
                </a:solidFill>
                <a:latin typeface="+mn-lt"/>
              </a:rPr>
              <a:t>August 26</a:t>
            </a:r>
            <a:r>
              <a:rPr lang="en-CA" sz="1600" b="0" dirty="0" smtClean="0">
                <a:ln>
                  <a:solidFill>
                    <a:srgbClr val="002F7A"/>
                  </a:solidFill>
                </a:ln>
                <a:solidFill>
                  <a:srgbClr val="002F7A"/>
                </a:solidFill>
                <a:latin typeface="+mn-lt"/>
              </a:rPr>
              <a:t>, </a:t>
            </a:r>
            <a:r>
              <a:rPr lang="en-CA" sz="1600" b="0" dirty="0" smtClean="0">
                <a:ln>
                  <a:solidFill>
                    <a:srgbClr val="002F7A"/>
                  </a:solidFill>
                </a:ln>
                <a:solidFill>
                  <a:srgbClr val="002F7A"/>
                </a:solidFill>
                <a:latin typeface="+mn-lt"/>
              </a:rPr>
              <a:t>2013</a:t>
            </a:r>
            <a:endParaRPr lang="en-US" sz="1600" b="0" dirty="0" smtClean="0">
              <a:ln>
                <a:solidFill>
                  <a:srgbClr val="002F7A"/>
                </a:solidFill>
              </a:ln>
              <a:solidFill>
                <a:srgbClr val="002F7A"/>
              </a:solidFill>
              <a:latin typeface="+mn-lt"/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00"/>
            <a:ext cx="2462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1800"/>
              </a:spcAft>
              <a:buFontTx/>
              <a:buChar char="•"/>
            </a:pPr>
            <a:r>
              <a:rPr lang="en-CA" sz="27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Faculty </a:t>
            </a:r>
            <a:r>
              <a:rPr lang="en-CA" sz="2700" dirty="0">
                <a:solidFill>
                  <a:srgbClr val="002F7A"/>
                </a:solidFill>
                <a:latin typeface="Verdana" charset="0"/>
                <a:cs typeface="Arial" charset="0"/>
              </a:rPr>
              <a:t>of Graduate Studies (FOGS)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7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Research Commons </a:t>
            </a:r>
            <a:endParaRPr lang="en-CA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7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cIRcle</a:t>
            </a:r>
            <a:endParaRPr lang="en-CA" sz="23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Who answers questions about ETDs?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700"/>
            <a:ext cx="245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50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" y="228600"/>
            <a:ext cx="9143487" cy="5668963"/>
          </a:xfrm>
        </p:spPr>
      </p:pic>
    </p:spTree>
    <p:extLst>
      <p:ext uri="{BB962C8B-B14F-4D97-AF65-F5344CB8AC3E}">
        <p14:creationId xmlns:p14="http://schemas.microsoft.com/office/powerpoint/2010/main" val="2885831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1800"/>
              </a:spcAft>
              <a:buFontTx/>
              <a:buChar char="•"/>
            </a:pPr>
            <a:endParaRPr lang="en-CA" sz="24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1800"/>
              </a:spcAft>
              <a:buFontTx/>
              <a:buChar char="•"/>
            </a:pPr>
            <a:r>
              <a:rPr lang="en-CA" sz="24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Faculty </a:t>
            </a:r>
            <a:r>
              <a:rPr lang="en-CA" sz="2400" dirty="0">
                <a:solidFill>
                  <a:srgbClr val="002F7A"/>
                </a:solidFill>
                <a:latin typeface="Verdana" charset="0"/>
                <a:cs typeface="Arial" charset="0"/>
              </a:rPr>
              <a:t>of Graduate Studies (FOGS)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Approval to submit to </a:t>
            </a:r>
            <a:r>
              <a:rPr lang="en-CA" sz="1900" dirty="0">
                <a:solidFill>
                  <a:srgbClr val="002F7A"/>
                </a:solidFill>
                <a:latin typeface="Verdana" charset="0"/>
                <a:cs typeface="Arial" charset="0"/>
              </a:rPr>
              <a:t>cIRcle thesis collection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>
                <a:solidFill>
                  <a:srgbClr val="002F7A"/>
                </a:solidFill>
                <a:latin typeface="Verdana" charset="0"/>
                <a:cs typeface="Arial" charset="0"/>
              </a:rPr>
              <a:t>Copyright </a:t>
            </a: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questions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4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4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Example queries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>
                <a:solidFill>
                  <a:srgbClr val="002F7A"/>
                </a:solidFill>
                <a:latin typeface="Verdana" charset="0"/>
                <a:cs typeface="Arial" charset="0"/>
              </a:rPr>
              <a:t>I have a cIRcle login but I can’t upload to the collection.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>
                <a:solidFill>
                  <a:srgbClr val="002F7A"/>
                </a:solidFill>
                <a:latin typeface="Verdana" charset="0"/>
                <a:cs typeface="Arial" charset="0"/>
              </a:rPr>
              <a:t>Can I use this image in my thesis?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CA" sz="24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4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3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 do they do with ETDs?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8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1800"/>
              </a:spcAft>
              <a:buFontTx/>
              <a:buChar char="•"/>
            </a:pPr>
            <a:endParaRPr lang="en-CA" sz="24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1800"/>
              </a:spcAft>
              <a:buFontTx/>
              <a:buChar char="•"/>
            </a:pPr>
            <a:r>
              <a:rPr lang="en-CA" sz="24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Research Commons</a:t>
            </a:r>
            <a:endParaRPr lang="en-CA" sz="24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Thesis formatting</a:t>
            </a: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Uploading a submission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4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4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Example queries: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 citation style do I use for my thesis?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I’m ready to upload my thesis but I could use some help. </a:t>
            </a: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 do they do with ETDs?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68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6885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1800"/>
              </a:spcAft>
              <a:buFontTx/>
              <a:buChar char="•"/>
            </a:pPr>
            <a:endParaRPr lang="en-CA" sz="24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342900" lvl="1" indent="-342900">
              <a:lnSpc>
                <a:spcPct val="80000"/>
              </a:lnSpc>
              <a:spcAft>
                <a:spcPts val="1800"/>
              </a:spcAft>
              <a:buFontTx/>
              <a:buChar char="•"/>
            </a:pPr>
            <a:r>
              <a:rPr lang="en-CA" sz="24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cIRcle (and CTS)</a:t>
            </a:r>
            <a:endParaRPr lang="en-CA" sz="24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Account registration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Metadata quality review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4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Example queries:</a:t>
            </a: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I tried to register for an account but keep getting an “Invalid token” message.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I uploaded my thesis to cIRcle but I haven’t heard anything back. Is my thesis available yet?</a:t>
            </a: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3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 do they do with ETDs?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436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47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8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4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Contact Us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US" sz="1900" dirty="0" smtClean="0">
                <a:latin typeface="Verdana" pitchFamily="34" charset="0"/>
                <a:hlinkClick r:id="rId3"/>
              </a:rPr>
              <a:t>http</a:t>
            </a:r>
            <a:r>
              <a:rPr lang="en-US" sz="1900" dirty="0">
                <a:latin typeface="Verdana" pitchFamily="34" charset="0"/>
                <a:hlinkClick r:id="rId3"/>
              </a:rPr>
              <a:t>://circle.sites.olt.ubc.ca/contact-us</a:t>
            </a:r>
            <a:r>
              <a:rPr lang="en-US" sz="1900" dirty="0" smtClean="0">
                <a:latin typeface="Verdana" pitchFamily="34" charset="0"/>
                <a:hlinkClick r:id="rId3"/>
              </a:rPr>
              <a:t>/</a:t>
            </a:r>
            <a:r>
              <a:rPr lang="en-US" sz="1900" dirty="0" smtClean="0">
                <a:latin typeface="Verdana" pitchFamily="34" charset="0"/>
              </a:rPr>
              <a:t>  </a:t>
            </a:r>
            <a:r>
              <a:rPr lang="en-US" sz="1900" dirty="0" smtClean="0">
                <a:solidFill>
                  <a:srgbClr val="002F7A"/>
                </a:solidFill>
                <a:latin typeface="Verdana" pitchFamily="34" charset="0"/>
              </a:rPr>
              <a:t>OR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pitchFamily="34" charset="0"/>
                <a:cs typeface="Arial" charset="0"/>
                <a:hlinkClick r:id="rId4"/>
              </a:rPr>
              <a:t>ubc-circle@interchange.ubc.ca</a:t>
            </a:r>
            <a:r>
              <a:rPr lang="en-CA" sz="1900" dirty="0" smtClean="0">
                <a:solidFill>
                  <a:srgbClr val="002F7A"/>
                </a:solidFill>
                <a:latin typeface="Verdana" pitchFamily="34" charset="0"/>
                <a:cs typeface="Arial" charset="0"/>
              </a:rPr>
              <a:t> (yes, interchange)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FAQs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CA" sz="1900" dirty="0" smtClean="0">
                <a:solidFill>
                  <a:srgbClr val="002F7A"/>
                </a:solidFill>
                <a:latin typeface="Verdana" charset="0"/>
                <a:cs typeface="Arial" charset="0"/>
                <a:hlinkClick r:id="rId5"/>
              </a:rPr>
              <a:t>http://circle.sites.olt.ubc.ca/faq</a:t>
            </a: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Upload Guide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://circle.sites.olt.ubc.ca/user-guides/</a:t>
            </a:r>
            <a:endParaRPr lang="en-CA" sz="20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0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Basic Referral for ETDs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700"/>
            <a:ext cx="245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5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8" y="6484"/>
            <a:ext cx="9144000" cy="624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1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514350" indent="-457200">
              <a:lnSpc>
                <a:spcPct val="80000"/>
              </a:lnSpc>
              <a:spcAft>
                <a:spcPts val="1800"/>
              </a:spcAft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514350" indent="-457200">
              <a:lnSpc>
                <a:spcPct val="80000"/>
              </a:lnSpc>
              <a:spcAft>
                <a:spcPts val="1800"/>
              </a:spcAft>
            </a:pPr>
            <a:r>
              <a:rPr lang="en-CA" sz="27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Example queries</a:t>
            </a:r>
          </a:p>
          <a:p>
            <a:pPr marL="914400" lvl="1" indent="-457200">
              <a:lnSpc>
                <a:spcPct val="80000"/>
              </a:lnSpc>
              <a:spcAft>
                <a:spcPts val="1800"/>
              </a:spcAft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I can’t find my thesis in cIRcle. </a:t>
            </a:r>
          </a:p>
          <a:p>
            <a:pPr marL="914400" lvl="1" indent="-457200">
              <a:lnSpc>
                <a:spcPct val="80000"/>
              </a:lnSpc>
              <a:spcAft>
                <a:spcPts val="1800"/>
              </a:spcAft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I want my thesis removed from cIRcle.</a:t>
            </a:r>
          </a:p>
          <a:p>
            <a:pPr marL="914400" lvl="1" indent="-457200">
              <a:lnSpc>
                <a:spcPct val="80000"/>
              </a:lnSpc>
              <a:spcAft>
                <a:spcPts val="1800"/>
              </a:spcAft>
            </a:pPr>
            <a:r>
              <a:rPr lang="en-CA" sz="2300" dirty="0">
                <a:solidFill>
                  <a:srgbClr val="002F7A"/>
                </a:solidFill>
                <a:latin typeface="Verdana" charset="0"/>
                <a:cs typeface="Arial" charset="0"/>
              </a:rPr>
              <a:t>How do I contact an author of a thesis I found in cIRcle?</a:t>
            </a:r>
          </a:p>
          <a:p>
            <a:pPr marL="914400" lvl="1" indent="-457200">
              <a:lnSpc>
                <a:spcPct val="80000"/>
              </a:lnSpc>
              <a:spcAft>
                <a:spcPts val="1800"/>
              </a:spcAft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I’m trying to download this paper I found in cIRcle but it’s not working.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3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2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</a:pPr>
            <a:endParaRPr lang="en-CA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Accessing cIRcle content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3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20090" y="1752600"/>
            <a:ext cx="77724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3000" b="0" dirty="0">
              <a:solidFill>
                <a:srgbClr val="002F7A"/>
              </a:solidFill>
              <a:latin typeface="Verdana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191638" y="38862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 b="0" dirty="0">
              <a:solidFill>
                <a:srgbClr val="002F7A"/>
              </a:solidFill>
              <a:latin typeface="+mn-lt"/>
            </a:endParaRPr>
          </a:p>
        </p:txBody>
      </p:sp>
      <p:pic>
        <p:nvPicPr>
          <p:cNvPr id="13316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133600" y="4852376"/>
            <a:ext cx="40386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600" b="0" dirty="0" smtClean="0">
              <a:ln>
                <a:solidFill>
                  <a:srgbClr val="002F7A"/>
                </a:solidFill>
              </a:ln>
              <a:solidFill>
                <a:srgbClr val="002F7A"/>
              </a:solidFill>
              <a:latin typeface="+mn-lt"/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00"/>
            <a:ext cx="2462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3440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01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When in doubt…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799" y="1447799"/>
            <a:ext cx="7492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0" dirty="0" smtClean="0">
                <a:solidFill>
                  <a:prstClr val="black"/>
                </a:solidFill>
                <a:hlinkClick r:id="rId4"/>
              </a:rPr>
              <a:t>ubc-circle@interchange.ubc.ca</a:t>
            </a:r>
            <a:endParaRPr lang="en-CA" sz="2800" b="0" dirty="0" smtClean="0">
              <a:solidFill>
                <a:prstClr val="black"/>
              </a:solidFill>
            </a:endParaRPr>
          </a:p>
          <a:p>
            <a:pPr algn="ctr"/>
            <a:endParaRPr lang="en-US" sz="2800" b="0" dirty="0">
              <a:solidFill>
                <a:prstClr val="black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1533525" cy="1905000"/>
          </a:xfrm>
        </p:spPr>
      </p:pic>
      <p:sp>
        <p:nvSpPr>
          <p:cNvPr id="10" name="TextBox 9"/>
          <p:cNvSpPr txBox="1"/>
          <p:nvPr/>
        </p:nvSpPr>
        <p:spPr>
          <a:xfrm>
            <a:off x="685800" y="429411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2F7A"/>
                </a:solidFill>
              </a:rPr>
              <a:t>Hilde Colenbrander,</a:t>
            </a:r>
          </a:p>
          <a:p>
            <a:r>
              <a:rPr lang="en-CA" b="1" dirty="0" smtClean="0">
                <a:solidFill>
                  <a:srgbClr val="002F7A"/>
                </a:solidFill>
              </a:rPr>
              <a:t>cIRcle Coordinator</a:t>
            </a:r>
            <a:endParaRPr lang="en-US" b="1" dirty="0">
              <a:solidFill>
                <a:srgbClr val="002F7A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75" y="2209800"/>
            <a:ext cx="2012254" cy="19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4675" y="429411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2F7A"/>
                </a:solidFill>
              </a:rPr>
              <a:t>Tara Stephens,</a:t>
            </a:r>
          </a:p>
          <a:p>
            <a:r>
              <a:rPr lang="en-CA" b="1" dirty="0" smtClean="0">
                <a:solidFill>
                  <a:srgbClr val="002F7A"/>
                </a:solidFill>
              </a:rPr>
              <a:t>cIRcle Librarian</a:t>
            </a:r>
            <a:endParaRPr lang="en-US" b="1" dirty="0">
              <a:solidFill>
                <a:srgbClr val="002F7A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48" y="2246194"/>
            <a:ext cx="1919235" cy="1882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8948" y="4294115"/>
            <a:ext cx="222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2F7A"/>
                </a:solidFill>
              </a:rPr>
              <a:t>Julia Thompson,</a:t>
            </a:r>
          </a:p>
          <a:p>
            <a:r>
              <a:rPr lang="en-CA" b="1" dirty="0" smtClean="0">
                <a:solidFill>
                  <a:srgbClr val="002F7A"/>
                </a:solidFill>
              </a:rPr>
              <a:t>cIRcle Digital Repository Specialist</a:t>
            </a:r>
            <a:endParaRPr lang="en-US" b="1" dirty="0">
              <a:solidFill>
                <a:srgbClr val="002F7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1" y="5334000"/>
            <a:ext cx="7086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algn="ctr"/>
            <a:r>
              <a:rPr lang="en-CA" sz="2800" b="0" dirty="0" smtClean="0">
                <a:solidFill>
                  <a:prstClr val="black"/>
                </a:solidFill>
                <a:hlinkClick r:id="rId8"/>
              </a:rPr>
              <a:t>https://circle.ubc.ca</a:t>
            </a:r>
            <a:endParaRPr lang="en-CA" sz="2800" b="0" dirty="0" smtClean="0">
              <a:solidFill>
                <a:prstClr val="black"/>
              </a:solidFill>
            </a:endParaRPr>
          </a:p>
          <a:p>
            <a:pPr marL="400050" lvl="1"/>
            <a:endParaRPr lang="en-CA" dirty="0">
              <a:solidFill>
                <a:prstClr val="black"/>
              </a:solidFill>
            </a:endParaRPr>
          </a:p>
          <a:p>
            <a:r>
              <a:rPr lang="en-US" sz="1200" b="0" dirty="0">
                <a:solidFill>
                  <a:prstClr val="black"/>
                </a:solidFill>
                <a:latin typeface="Arial" charset="0"/>
                <a:cs typeface="Arial" charset="0"/>
              </a:rPr>
              <a:t>This work is licensed under </a:t>
            </a:r>
            <a: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</a:t>
            </a:r>
            <a:b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Creative </a:t>
            </a:r>
            <a:r>
              <a:rPr lang="en-US" sz="1200" b="0" dirty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Commons Attribution-NonCommercial-ShareAlike 2.5 Canada </a:t>
            </a:r>
            <a: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License</a:t>
            </a:r>
            <a:endParaRPr lang="en-US" sz="1200" b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25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800"/>
              </a:spcAft>
            </a:pPr>
            <a:endParaRPr lang="en-CA" sz="25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5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 </a:t>
            </a:r>
            <a:r>
              <a:rPr lang="en-CA" sz="2500" dirty="0">
                <a:solidFill>
                  <a:srgbClr val="002F7A"/>
                </a:solidFill>
                <a:latin typeface="Verdana" charset="0"/>
                <a:cs typeface="Arial" charset="0"/>
              </a:rPr>
              <a:t>services does cIRcle provide?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5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What’s in cIRcle?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5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 kinds of questions might you get?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1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Overview</a:t>
            </a:r>
            <a:endParaRPr lang="en-US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700"/>
            <a:ext cx="245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560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cIRcle Staff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799" y="1447799"/>
            <a:ext cx="7492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0" dirty="0" smtClean="0">
                <a:solidFill>
                  <a:prstClr val="black"/>
                </a:solidFill>
                <a:hlinkClick r:id="rId4"/>
              </a:rPr>
              <a:t>ubc-circle@interchange.ubc.ca</a:t>
            </a:r>
            <a:endParaRPr lang="en-CA" sz="2800" b="0" dirty="0" smtClean="0">
              <a:solidFill>
                <a:prstClr val="black"/>
              </a:solidFill>
            </a:endParaRPr>
          </a:p>
          <a:p>
            <a:pPr algn="ctr"/>
            <a:endParaRPr lang="en-US" sz="2800" b="0" dirty="0">
              <a:solidFill>
                <a:prstClr val="black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1533525" cy="1905000"/>
          </a:xfrm>
        </p:spPr>
      </p:pic>
      <p:sp>
        <p:nvSpPr>
          <p:cNvPr id="10" name="TextBox 9"/>
          <p:cNvSpPr txBox="1"/>
          <p:nvPr/>
        </p:nvSpPr>
        <p:spPr>
          <a:xfrm>
            <a:off x="685800" y="429411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2F7A"/>
                </a:solidFill>
              </a:rPr>
              <a:t>Hilde Colenbrander,</a:t>
            </a:r>
          </a:p>
          <a:p>
            <a:r>
              <a:rPr lang="en-CA" b="1" dirty="0" smtClean="0">
                <a:solidFill>
                  <a:srgbClr val="002F7A"/>
                </a:solidFill>
              </a:rPr>
              <a:t>cIRcle Coordinator</a:t>
            </a:r>
            <a:endParaRPr lang="en-US" b="1" dirty="0">
              <a:solidFill>
                <a:srgbClr val="002F7A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75" y="2209800"/>
            <a:ext cx="2012254" cy="191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4675" y="429411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2F7A"/>
                </a:solidFill>
              </a:rPr>
              <a:t>Tara Stephens,</a:t>
            </a:r>
          </a:p>
          <a:p>
            <a:r>
              <a:rPr lang="en-CA" b="1" dirty="0" smtClean="0">
                <a:solidFill>
                  <a:srgbClr val="002F7A"/>
                </a:solidFill>
              </a:rPr>
              <a:t>cIRcle Librarian</a:t>
            </a:r>
            <a:endParaRPr lang="en-US" b="1" dirty="0">
              <a:solidFill>
                <a:srgbClr val="002F7A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48" y="2246194"/>
            <a:ext cx="1919235" cy="1882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8948" y="4294115"/>
            <a:ext cx="222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2F7A"/>
                </a:solidFill>
              </a:rPr>
              <a:t>Julia Thompson,</a:t>
            </a:r>
          </a:p>
          <a:p>
            <a:r>
              <a:rPr lang="en-CA" b="1" dirty="0" smtClean="0">
                <a:solidFill>
                  <a:srgbClr val="002F7A"/>
                </a:solidFill>
              </a:rPr>
              <a:t>cIRcle Digital Repository Specialist</a:t>
            </a:r>
            <a:endParaRPr lang="en-US" b="1" dirty="0">
              <a:solidFill>
                <a:srgbClr val="002F7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1" y="5334000"/>
            <a:ext cx="7086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algn="ctr"/>
            <a:r>
              <a:rPr lang="en-CA" sz="2800" b="0" dirty="0" smtClean="0">
                <a:solidFill>
                  <a:prstClr val="black"/>
                </a:solidFill>
                <a:hlinkClick r:id="rId8"/>
              </a:rPr>
              <a:t>https://circle.ubc.ca</a:t>
            </a:r>
            <a:endParaRPr lang="en-CA" sz="2800" b="0" dirty="0" smtClean="0">
              <a:solidFill>
                <a:prstClr val="black"/>
              </a:solidFill>
            </a:endParaRPr>
          </a:p>
          <a:p>
            <a:pPr marL="400050" lvl="1"/>
            <a:endParaRPr lang="en-CA" dirty="0">
              <a:solidFill>
                <a:prstClr val="black"/>
              </a:solidFill>
            </a:endParaRPr>
          </a:p>
          <a:p>
            <a:r>
              <a:rPr lang="en-US" sz="1200" b="0" dirty="0">
                <a:solidFill>
                  <a:prstClr val="black"/>
                </a:solidFill>
                <a:latin typeface="Arial" charset="0"/>
                <a:cs typeface="Arial" charset="0"/>
              </a:rPr>
              <a:t>This work is licensed under </a:t>
            </a:r>
            <a: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</a:t>
            </a:r>
            <a:b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Creative </a:t>
            </a:r>
            <a:r>
              <a:rPr lang="en-US" sz="1200" b="0" dirty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Commons Attribution-NonCommercial-ShareAlike 2.5 Canada </a:t>
            </a:r>
            <a:r>
              <a:rPr lang="en-US" sz="1200" b="0" dirty="0" smtClean="0">
                <a:solidFill>
                  <a:prstClr val="black"/>
                </a:solidFill>
                <a:latin typeface="Arial" charset="0"/>
                <a:cs typeface="Arial" charset="0"/>
                <a:hlinkClick r:id="rId9"/>
              </a:rPr>
              <a:t>License</a:t>
            </a:r>
            <a:endParaRPr lang="en-US" sz="1200" b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7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8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Support the UBC research community (faculty, researchers, students, partners) </a:t>
            </a:r>
            <a:b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</a:b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by making their work openly accessible in cIRcle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Assign persistent links to all items in cIRcle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Take care of UBC research work long term (digital preservation)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>
                <a:solidFill>
                  <a:srgbClr val="002F7A"/>
                </a:solidFill>
                <a:latin typeface="Verdana" charset="0"/>
                <a:cs typeface="Arial" charset="0"/>
              </a:rPr>
              <a:t>Track usage statistics for all items in cIRcle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CA" sz="26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CA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CA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300" dirty="0" smtClean="0">
              <a:solidFill>
                <a:srgbClr val="002F7A"/>
              </a:solidFill>
              <a:latin typeface="Verdana" pitchFamily="34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lvl="1"/>
            <a:r>
              <a:rPr lang="en-CA" sz="2300" dirty="0" smtClean="0">
                <a:solidFill>
                  <a:srgbClr val="002F7A"/>
                </a:solidFill>
                <a:latin typeface="Verdana" pitchFamily="34" charset="0"/>
              </a:rPr>
              <a:t/>
            </a:r>
            <a:br>
              <a:rPr lang="en-CA" sz="2300" dirty="0" smtClean="0">
                <a:solidFill>
                  <a:srgbClr val="002F7A"/>
                </a:solidFill>
                <a:latin typeface="Verdana" pitchFamily="34" charset="0"/>
              </a:rPr>
            </a:br>
            <a:r>
              <a:rPr lang="en-CA" sz="3800" dirty="0" smtClean="0">
                <a:solidFill>
                  <a:srgbClr val="002F7A"/>
                </a:solidFill>
                <a:latin typeface="Verdana" pitchFamily="34" charset="0"/>
              </a:rPr>
              <a:t>cIRcle services</a:t>
            </a:r>
            <a:r>
              <a:rPr lang="en-CA" dirty="0">
                <a:solidFill>
                  <a:srgbClr val="002F7A"/>
                </a:solidFill>
                <a:latin typeface="Verdana" pitchFamily="34" charset="0"/>
              </a:rPr>
              <a:t/>
            </a:r>
            <a:br>
              <a:rPr lang="en-CA" dirty="0">
                <a:solidFill>
                  <a:srgbClr val="002F7A"/>
                </a:solidFill>
                <a:latin typeface="Verdana" pitchFamily="34" charset="0"/>
              </a:rPr>
            </a:br>
            <a:endParaRPr lang="en-US" dirty="0">
              <a:solidFill>
                <a:srgbClr val="002F7A"/>
              </a:solidFill>
              <a:latin typeface="Verdana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700"/>
            <a:ext cx="245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3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800"/>
              </a:spcAft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Research, academic, teaching, creative materials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>
                <a:solidFill>
                  <a:srgbClr val="002F7A"/>
                </a:solidFill>
                <a:latin typeface="Verdana" charset="0"/>
                <a:cs typeface="Arial" charset="0"/>
              </a:rPr>
              <a:t>B</a:t>
            </a: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y </a:t>
            </a:r>
            <a:r>
              <a:rPr lang="en-CA" sz="2600" dirty="0">
                <a:solidFill>
                  <a:srgbClr val="002F7A"/>
                </a:solidFill>
                <a:latin typeface="Verdana" charset="0"/>
                <a:cs typeface="Arial" charset="0"/>
              </a:rPr>
              <a:t>members of the UBC community and </a:t>
            </a: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/>
            </a:r>
            <a:b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</a:b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its </a:t>
            </a:r>
            <a:r>
              <a:rPr lang="en-CA" sz="2600" dirty="0">
                <a:solidFill>
                  <a:srgbClr val="002F7A"/>
                </a:solidFill>
                <a:latin typeface="Verdana" charset="0"/>
                <a:cs typeface="Arial" charset="0"/>
              </a:rPr>
              <a:t>partners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Published or unpublished, peer reviewed </a:t>
            </a:r>
            <a:b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</a:b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or not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CA" sz="1800" dirty="0" smtClean="0">
                <a:solidFill>
                  <a:srgbClr val="002F7A"/>
                </a:solidFill>
                <a:latin typeface="Verdana" charset="0"/>
                <a:cs typeface="Arial" charset="0"/>
                <a:hlinkClick r:id="rId3"/>
              </a:rPr>
              <a:t>http://circle.sites.olt.ubc.ca/policies-2/acquisition-policy/</a:t>
            </a:r>
            <a:endParaRPr lang="en-CA" sz="18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What’s in cIRcle?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700"/>
            <a:ext cx="245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8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800"/>
              </a:spcAft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Submitting a thesis or dissertation (ETD)</a:t>
            </a: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6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6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Accessing content in cIRcle</a:t>
            </a: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endParaRPr lang="en-CA" sz="27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CA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19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What kinds of questions might you get?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700"/>
            <a:ext cx="245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39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CA" sz="27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Graduate students submit theses online to cIRcle since 2008: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~</a:t>
            </a: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6,696 </a:t>
            </a: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titles</a:t>
            </a:r>
            <a:endParaRPr lang="en-US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spcAft>
                <a:spcPts val="400"/>
              </a:spcAft>
            </a:pPr>
            <a:r>
              <a:rPr lang="en-CA" sz="27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Theses digitized retrospectively 1919-2007 by University Archives: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~32,000 titles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CA" sz="27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Total UBC theses &amp; dissertations in cIRcle: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~</a:t>
            </a: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38,699 </a:t>
            </a: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titles</a:t>
            </a:r>
          </a:p>
          <a:p>
            <a:pPr marL="457200" lvl="1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en-CA" sz="23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						</a:t>
            </a:r>
          </a:p>
          <a:p>
            <a:pPr lvl="1">
              <a:lnSpc>
                <a:spcPct val="80000"/>
              </a:lnSpc>
              <a:spcAft>
                <a:spcPts val="1800"/>
              </a:spcAft>
            </a:pPr>
            <a:endParaRPr lang="en-US" sz="2300" dirty="0" smtClean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solidFill>
                <a:srgbClr val="002F7A"/>
              </a:solidFill>
              <a:latin typeface="Verdana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700" dirty="0">
              <a:latin typeface="Verdana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r>
              <a:rPr lang="en-CA" sz="3800" dirty="0" smtClean="0">
                <a:solidFill>
                  <a:srgbClr val="002F7A"/>
                </a:solidFill>
                <a:latin typeface="Verdana" charset="0"/>
                <a:cs typeface="Arial" charset="0"/>
              </a:rPr>
              <a:t>UBC Theses &amp; Dissertations</a:t>
            </a:r>
            <a:endParaRPr lang="en-US" sz="3800" dirty="0">
              <a:solidFill>
                <a:srgbClr val="002F7A"/>
              </a:solidFill>
              <a:latin typeface="Verdana" charset="0"/>
              <a:cs typeface="Arial" charset="0"/>
            </a:endParaRPr>
          </a:p>
        </p:txBody>
      </p:sp>
      <p:pic>
        <p:nvPicPr>
          <p:cNvPr id="14340" name="Picture 6" descr="IR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27700"/>
            <a:ext cx="1371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27700"/>
            <a:ext cx="2457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386938"/>
            <a:ext cx="2743200" cy="423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345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62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_Presentation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cIRcle_Presentation_Template</Template>
  <TotalTime>4062</TotalTime>
  <Words>435</Words>
  <Application>Microsoft Office PowerPoint</Application>
  <PresentationFormat>On-screen Show (4:3)</PresentationFormat>
  <Paragraphs>186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cIRcle_Presentation_Template</vt:lpstr>
      <vt:lpstr>PowerPoint Presentation</vt:lpstr>
      <vt:lpstr>PowerPoint Presentation</vt:lpstr>
      <vt:lpstr>Overview</vt:lpstr>
      <vt:lpstr>cIRcle Staff</vt:lpstr>
      <vt:lpstr> cIRcle services </vt:lpstr>
      <vt:lpstr>What’s in cIRcle?</vt:lpstr>
      <vt:lpstr>What kinds of questions might you get?</vt:lpstr>
      <vt:lpstr>UBC Theses &amp; Dissertations</vt:lpstr>
      <vt:lpstr>PowerPoint Presentation</vt:lpstr>
      <vt:lpstr>Who answers questions about ETDs?</vt:lpstr>
      <vt:lpstr>PowerPoint Presentation</vt:lpstr>
      <vt:lpstr>What do they do with ETDs?</vt:lpstr>
      <vt:lpstr>What do they do with ETDs?</vt:lpstr>
      <vt:lpstr>What do they do with ETDs?</vt:lpstr>
      <vt:lpstr>Basic Referral for ETDs</vt:lpstr>
      <vt:lpstr>PowerPoint Presentation</vt:lpstr>
      <vt:lpstr>PowerPoint Presentation</vt:lpstr>
      <vt:lpstr>PowerPoint Presentation</vt:lpstr>
      <vt:lpstr>Accessing cIRcle content</vt:lpstr>
      <vt:lpstr>When in doubt…</vt:lpstr>
    </vt:vector>
  </TitlesOfParts>
  <Company>The 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Hilde Colenbrander</dc:creator>
  <cp:lastModifiedBy>Tara Stephens</cp:lastModifiedBy>
  <cp:revision>498</cp:revision>
  <cp:lastPrinted>2013-08-26T20:41:16Z</cp:lastPrinted>
  <dcterms:created xsi:type="dcterms:W3CDTF">2012-01-31T22:37:02Z</dcterms:created>
  <dcterms:modified xsi:type="dcterms:W3CDTF">2013-08-26T22:01:48Z</dcterms:modified>
</cp:coreProperties>
</file>