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1"/>
    <p:restoredTop sz="88489"/>
  </p:normalViewPr>
  <p:slideViewPr>
    <p:cSldViewPr snapToGrid="0" snapToObjects="1">
      <p:cViewPr varScale="1">
        <p:scale>
          <a:sx n="83" d="100"/>
          <a:sy n="83" d="100"/>
        </p:scale>
        <p:origin x="10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5849-53E9-E444-9EC1-A2D221CF2A51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D08E6-BD0F-0B46-90C6-89BE61CF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8E6-BD0F-0B46-90C6-89BE61CF13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8E6-BD0F-0B46-90C6-89BE61CF13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8E6-BD0F-0B46-90C6-89BE61CF13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2C53E5-D5FD-4171-BEB4-55EDD30C5AD2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08855B-4CE2-46AA-BEA1-7154E71075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F72C9C-0838-467E-AD95-DE75BAF6CCC6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DBEB4A-DAC7-451F-92DB-31EC1170A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9C3B53-4503-446A-BCBD-0DA6F7C91FE5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DAA4DB-D093-443D-92BC-6A6ADE4E5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0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2A1717-F716-4731-AA1B-C23758F528E8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B5F712-E8A8-413A-BAC9-AE37BC6A2E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E15EA2-F9EF-4858-B350-C59B00E9B7A6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191CE7-9F61-46E7-AB9B-B8D9C58684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5B8C47-7AAB-4C8E-AD48-ED89615F0917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0DAC8B-F55C-41E2-A7C8-9F77EF8966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7B11D9-12BE-462A-A339-F81A2199ECFE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25D5DD-7BD0-42AA-9FCF-A94283AADF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4310FA-BEC5-4B71-AB3F-0454B05D8DA6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E90E10-AE5C-4E9D-839A-04DA48A123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88CC08-718F-420B-A7ED-3DA3C50B7A12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420D50-A832-48DE-B858-40F30992D7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5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EB339A-07B2-4652-9A25-0C6744ED7453}" type="datetimeFigureOut">
              <a:rPr lang="en-US" smtClean="0"/>
              <a:pPr>
                <a:defRPr/>
              </a:pPr>
              <a:t>5/31/16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E8EAEB-04D4-4295-863A-28397C4727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78346-9A32-4B4E-B5E9-5B615A5EDA4B}" type="datetimeFigureOut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E0D395-7A3D-47FD-945B-B19E88EF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.jpg"/><Relationship Id="rId4" Type="http://schemas.openxmlformats.org/officeDocument/2006/relationships/slide" Target="slide10.xml"/><Relationship Id="rId5" Type="http://schemas.openxmlformats.org/officeDocument/2006/relationships/image" Target="../media/image11.png"/><Relationship Id="rId6" Type="http://schemas.openxmlformats.org/officeDocument/2006/relationships/slide" Target="slide9.xml"/><Relationship Id="rId7" Type="http://schemas.openxmlformats.org/officeDocument/2006/relationships/image" Target="../media/image12.png"/><Relationship Id="rId8" Type="http://schemas.openxmlformats.org/officeDocument/2006/relationships/slide" Target="slide8.xml"/><Relationship Id="rId9" Type="http://schemas.openxmlformats.org/officeDocument/2006/relationships/image" Target="../media/image13.jpg"/><Relationship Id="rId10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3.xml"/><Relationship Id="rId5" Type="http://schemas.openxmlformats.org/officeDocument/2006/relationships/slide" Target="slide7.xml"/><Relationship Id="rId6" Type="http://schemas.openxmlformats.org/officeDocument/2006/relationships/slide" Target="slide6.xml"/><Relationship Id="rId7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9.xm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78950" y="2518391"/>
            <a:ext cx="7783515" cy="165166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 w="15875" cap="flat">
            <a:noFill/>
            <a:round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dirty="0" smtClean="0"/>
              <a:t>Introduction to the Library: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4301" y="3246724"/>
            <a:ext cx="3248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day in the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Grand-Theft-Auto-Logo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65" r="-19865"/>
          <a:stretch>
            <a:fillRect/>
          </a:stretch>
        </p:blipFill>
        <p:spPr>
          <a:xfrm>
            <a:off x="-103606" y="263525"/>
            <a:ext cx="3688438" cy="2639681"/>
          </a:xfrm>
        </p:spPr>
      </p:pic>
      <p:pic>
        <p:nvPicPr>
          <p:cNvPr id="4" name="Picture 3" descr="TETRIS-icon-s4u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10" y="263525"/>
            <a:ext cx="2639681" cy="2639681"/>
          </a:xfrm>
          <a:prstGeom prst="rect">
            <a:avLst/>
          </a:prstGeom>
        </p:spPr>
      </p:pic>
      <p:pic>
        <p:nvPicPr>
          <p:cNvPr id="5" name="Picture 4" descr="cards against humanit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59" y="3313478"/>
            <a:ext cx="2501975" cy="250197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 b="16224"/>
          <a:stretch/>
        </p:blipFill>
        <p:spPr>
          <a:xfrm>
            <a:off x="2964774" y="3031369"/>
            <a:ext cx="3165937" cy="2367690"/>
          </a:xfrm>
          <a:prstGeom prst="rect">
            <a:avLst/>
          </a:prstGeom>
        </p:spPr>
      </p:pic>
      <p:pic>
        <p:nvPicPr>
          <p:cNvPr id="7" name="Picture 6" descr="logo-monopoly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65" y="263524"/>
            <a:ext cx="2965757" cy="2965757"/>
          </a:xfrm>
          <a:prstGeom prst="rect">
            <a:avLst/>
          </a:prstGeom>
        </p:spPr>
      </p:pic>
      <p:pic>
        <p:nvPicPr>
          <p:cNvPr id="8" name="Picture 7" descr="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5" y="3247272"/>
            <a:ext cx="2592136" cy="25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224"/>
            <a:ext cx="9148736" cy="7992000"/>
          </a:xfrm>
        </p:spPr>
      </p:pic>
      <p:sp>
        <p:nvSpPr>
          <p:cNvPr id="5" name="TextBox 4"/>
          <p:cNvSpPr txBox="1"/>
          <p:nvPr/>
        </p:nvSpPr>
        <p:spPr>
          <a:xfrm>
            <a:off x="1964130" y="6488668"/>
            <a:ext cx="709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Winnipeg </a:t>
            </a:r>
            <a:r>
              <a:rPr lang="en-US" dirty="0" err="1" smtClean="0">
                <a:solidFill>
                  <a:schemeClr val="bg1"/>
                </a:solidFill>
              </a:rPr>
              <a:t>DownTown</a:t>
            </a:r>
            <a:r>
              <a:rPr lang="en-US" dirty="0" smtClean="0">
                <a:solidFill>
                  <a:schemeClr val="bg1"/>
                </a:solidFill>
              </a:rPr>
              <a:t> and the Exchange District. </a:t>
            </a:r>
            <a:r>
              <a:rPr lang="de-DE" dirty="0" smtClean="0">
                <a:solidFill>
                  <a:schemeClr val="bg1"/>
                </a:solidFill>
              </a:rPr>
              <a:t>© </a:t>
            </a:r>
            <a:r>
              <a:rPr lang="de-DE" dirty="0" err="1" smtClean="0">
                <a:solidFill>
                  <a:schemeClr val="bg1"/>
                </a:solidFill>
              </a:rPr>
              <a:t>Wpg</a:t>
            </a:r>
            <a:r>
              <a:rPr lang="de-DE" dirty="0" smtClean="0">
                <a:solidFill>
                  <a:schemeClr val="bg1"/>
                </a:solidFill>
              </a:rPr>
              <a:t> Guy. CC BY-SA 3.0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679"/>
            <a:ext cx="8229600" cy="4574208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 smtClean="0"/>
              <a:t>Today is a busy day in the city. Here’s your “To Do” list:</a:t>
            </a:r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2" action="ppaction://hlinksldjump"/>
              </a:rPr>
              <a:t>Go to the bank and get your finances in order.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3" action="ppaction://hlinksldjump"/>
              </a:rPr>
              <a:t>Help your uncle Roger plan his mayoral campaign.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4" action="ppaction://hlinksldjump"/>
              </a:rPr>
              <a:t>Pay that stupid parking ticket.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5" action="ppaction://hlinksldjump"/>
              </a:rPr>
              <a:t>Meet a friend at the café down the street.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6" action="ppaction://hlinksldjump"/>
              </a:rPr>
              <a:t>Visit the Museum of Interesting Things.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7" action="ppaction://hlinksldjump"/>
              </a:rPr>
              <a:t>Take a tour of that new mega-skyscraper.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75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Authority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088" y="1402260"/>
            <a:ext cx="4676712" cy="4525963"/>
          </a:xfrm>
        </p:spPr>
        <p:txBody>
          <a:bodyPr/>
          <a:lstStyle/>
          <a:p>
            <a:r>
              <a:rPr lang="en-US" dirty="0" smtClean="0"/>
              <a:t>Influence recognized within a community.</a:t>
            </a:r>
          </a:p>
          <a:p>
            <a:r>
              <a:rPr lang="en-US" dirty="0" smtClean="0"/>
              <a:t>Not universal, but exists in context.</a:t>
            </a:r>
          </a:p>
          <a:p>
            <a:r>
              <a:rPr lang="en-US" dirty="0" smtClean="0"/>
              <a:t>Biases may privilege one form over another.</a:t>
            </a:r>
            <a:endParaRPr lang="en-US" dirty="0"/>
          </a:p>
        </p:txBody>
      </p:sp>
      <p:pic>
        <p:nvPicPr>
          <p:cNvPr id="6" name="Picture 5" descr="3660468709_fb3747c1c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260"/>
            <a:ext cx="3410180" cy="4292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383" y="5695042"/>
            <a:ext cx="270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/>
              <a:t>a</a:t>
            </a:r>
            <a:r>
              <a:rPr lang="en-US" sz="1600" dirty="0" err="1" smtClean="0"/>
              <a:t>licegop</a:t>
            </a:r>
            <a:r>
              <a:rPr lang="en-US" sz="1600" dirty="0" smtClean="0"/>
              <a:t> on </a:t>
            </a:r>
            <a:r>
              <a:rPr lang="en-US" sz="1600" dirty="0" err="1" smtClean="0"/>
              <a:t>Flickr.com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66962" y="5110266"/>
            <a:ext cx="180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 action="ppaction://hlinksldjump"/>
              </a:rPr>
              <a:t>Next Task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88101" y="5110266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4" action="ppaction://hlinksldjump"/>
              </a:rPr>
              <a:t>Done!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82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574" y="1186708"/>
            <a:ext cx="4414789" cy="4525963"/>
          </a:xfrm>
        </p:spPr>
        <p:txBody>
          <a:bodyPr/>
          <a:lstStyle/>
          <a:p>
            <a:r>
              <a:rPr lang="en-US" dirty="0" smtClean="0"/>
              <a:t>Research is iterative.</a:t>
            </a:r>
          </a:p>
          <a:p>
            <a:r>
              <a:rPr lang="en-US" dirty="0" smtClean="0"/>
              <a:t>No two projects are exactly alike.</a:t>
            </a:r>
          </a:p>
          <a:p>
            <a:r>
              <a:rPr lang="en-US" dirty="0"/>
              <a:t>Different for each new context.</a:t>
            </a:r>
          </a:p>
          <a:p>
            <a:r>
              <a:rPr lang="en-US" dirty="0" smtClean="0"/>
              <a:t>Requires self-reflection and flexibility.</a:t>
            </a:r>
          </a:p>
        </p:txBody>
      </p:sp>
      <p:pic>
        <p:nvPicPr>
          <p:cNvPr id="6" name="Picture 5" descr="363516757_9f9a8e9b2c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6708"/>
            <a:ext cx="3338827" cy="4451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364" y="5666300"/>
            <a:ext cx="3139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 smtClean="0"/>
              <a:t>borkurdotnet</a:t>
            </a:r>
            <a:r>
              <a:rPr lang="en-US" sz="1600" dirty="0" smtClean="0"/>
              <a:t> </a:t>
            </a:r>
            <a:r>
              <a:rPr lang="en-US" sz="1600" dirty="0"/>
              <a:t>on </a:t>
            </a:r>
            <a:r>
              <a:rPr lang="en-US" sz="1600" dirty="0" err="1"/>
              <a:t>Flickr.com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66962" y="5110266"/>
            <a:ext cx="180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 action="ppaction://hlinksldjump"/>
              </a:rPr>
              <a:t>Next Task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88101" y="5110266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4" action="ppaction://hlinksldjump"/>
              </a:rPr>
              <a:t>Done!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5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Value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193" y="1237310"/>
            <a:ext cx="4776607" cy="4882517"/>
          </a:xfrm>
        </p:spPr>
        <p:txBody>
          <a:bodyPr/>
          <a:lstStyle/>
          <a:p>
            <a:r>
              <a:rPr lang="en-US" dirty="0" smtClean="0"/>
              <a:t>Information has different types of value.</a:t>
            </a:r>
          </a:p>
          <a:p>
            <a:r>
              <a:rPr lang="en-US" dirty="0" smtClean="0"/>
              <a:t>Access is empowering, </a:t>
            </a:r>
            <a:r>
              <a:rPr lang="en-US" dirty="0" smtClean="0"/>
              <a:t>denying </a:t>
            </a:r>
            <a:r>
              <a:rPr lang="en-US" dirty="0" smtClean="0"/>
              <a:t>access is marginalizing.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66962" y="5110266"/>
            <a:ext cx="180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 action="ppaction://hlinksldjump"/>
              </a:rPr>
              <a:t>Next Task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88101" y="5110266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4" action="ppaction://hlinksldjump"/>
              </a:rPr>
              <a:t>Done!</a:t>
            </a:r>
            <a:endParaRPr lang="en-US" sz="3200" dirty="0"/>
          </a:p>
        </p:txBody>
      </p:sp>
      <p:pic>
        <p:nvPicPr>
          <p:cNvPr id="5" name="Picture 4" descr="6355336039_1b107e5054_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6708"/>
            <a:ext cx="3267212" cy="4356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559002"/>
            <a:ext cx="3371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68751915</a:t>
            </a:r>
            <a:r>
              <a:rPr lang="en-US" sz="1600" dirty="0"/>
              <a:t>@</a:t>
            </a:r>
            <a:r>
              <a:rPr lang="en-US" sz="1600" dirty="0" smtClean="0"/>
              <a:t>N05 on </a:t>
            </a:r>
            <a:r>
              <a:rPr lang="en-US" sz="1600" dirty="0" err="1" smtClean="0"/>
              <a:t>Flickr.com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08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Inquiry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675" y="1237310"/>
            <a:ext cx="4568250" cy="4882517"/>
          </a:xfrm>
        </p:spPr>
        <p:txBody>
          <a:bodyPr/>
          <a:lstStyle/>
          <a:p>
            <a:r>
              <a:rPr lang="en-US" dirty="0" smtClean="0"/>
              <a:t>Asking increasingly complex questions.</a:t>
            </a:r>
          </a:p>
          <a:p>
            <a:r>
              <a:rPr lang="en-US" dirty="0" smtClean="0"/>
              <a:t>Looking for open or unresolved issues.</a:t>
            </a:r>
          </a:p>
          <a:p>
            <a:r>
              <a:rPr lang="en-US" dirty="0" smtClean="0"/>
              <a:t>Debate and dialogue work to deepen to conversation.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962" y="5110266"/>
            <a:ext cx="180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 action="ppaction://hlinksldjump"/>
              </a:rPr>
              <a:t>Next Task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88101" y="5110266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 action="ppaction://hlinksldjump"/>
              </a:rPr>
              <a:t>Done!</a:t>
            </a:r>
            <a:endParaRPr lang="en-US" sz="3200" dirty="0"/>
          </a:p>
        </p:txBody>
      </p:sp>
      <p:pic>
        <p:nvPicPr>
          <p:cNvPr id="5" name="Picture 4" descr="12900379814_8364132813_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7310"/>
            <a:ext cx="3212591" cy="4478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788" y="5666422"/>
            <a:ext cx="3051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wojtekgurak</a:t>
            </a:r>
            <a:r>
              <a:rPr lang="en-US" sz="1600" dirty="0" smtClean="0"/>
              <a:t> on </a:t>
            </a:r>
            <a:r>
              <a:rPr lang="en-US" sz="1600" dirty="0" err="1" smtClean="0"/>
              <a:t>Flickr.com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10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Conversation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15" y="1237310"/>
            <a:ext cx="4780710" cy="4882517"/>
          </a:xfrm>
        </p:spPr>
        <p:txBody>
          <a:bodyPr/>
          <a:lstStyle/>
          <a:p>
            <a:r>
              <a:rPr lang="en-US" dirty="0" smtClean="0"/>
              <a:t>There may be several competing perspectives.</a:t>
            </a:r>
          </a:p>
          <a:p>
            <a:r>
              <a:rPr lang="en-US" dirty="0" smtClean="0"/>
              <a:t>Developing familiarity with the topic lets you enter the conversation.</a:t>
            </a:r>
          </a:p>
          <a:p>
            <a:r>
              <a:rPr lang="en-US" dirty="0" smtClean="0"/>
              <a:t>Providing attribution to other’s ideas.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962" y="5110266"/>
            <a:ext cx="180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 action="ppaction://hlinksldjump"/>
              </a:rPr>
              <a:t>Next Task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88101" y="5110266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 action="ppaction://hlinksldjump"/>
              </a:rPr>
              <a:t>Done!</a:t>
            </a:r>
            <a:endParaRPr lang="en-US" sz="3200" dirty="0"/>
          </a:p>
        </p:txBody>
      </p:sp>
      <p:pic>
        <p:nvPicPr>
          <p:cNvPr id="5" name="Picture 4" descr="4619988218_7672b1e0ff_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6708"/>
            <a:ext cx="2885726" cy="4335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497435"/>
            <a:ext cx="2951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jeremympiehler</a:t>
            </a:r>
            <a:r>
              <a:rPr lang="en-US" sz="1400" dirty="0" smtClean="0"/>
              <a:t> on </a:t>
            </a:r>
            <a:r>
              <a:rPr lang="en-US" sz="1400" dirty="0" err="1" smtClean="0"/>
              <a:t>Flickr.com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43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Strategy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011" y="1237310"/>
            <a:ext cx="4618390" cy="4882517"/>
          </a:xfrm>
        </p:spPr>
        <p:txBody>
          <a:bodyPr/>
          <a:lstStyle/>
          <a:p>
            <a:r>
              <a:rPr lang="en-US" dirty="0" smtClean="0"/>
              <a:t>Research is nonlinear and iterative.</a:t>
            </a:r>
          </a:p>
          <a:p>
            <a:r>
              <a:rPr lang="en-US" dirty="0" smtClean="0"/>
              <a:t>Requires flexibility to pursue alternatives.</a:t>
            </a:r>
          </a:p>
          <a:p>
            <a:r>
              <a:rPr lang="en-US" dirty="0" smtClean="0"/>
              <a:t>Use multiple methods of searching, instead of only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298" y="5418043"/>
            <a:ext cx="2499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 smtClean="0"/>
              <a:t>bracknellforest</a:t>
            </a:r>
            <a:r>
              <a:rPr lang="en-US" sz="1200" dirty="0" smtClean="0"/>
              <a:t> on </a:t>
            </a:r>
            <a:r>
              <a:rPr lang="en-US" sz="1200" dirty="0" err="1" smtClean="0"/>
              <a:t>Flickr.com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266962" y="5110266"/>
            <a:ext cx="1805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 action="ppaction://hlinksldjump"/>
              </a:rPr>
              <a:t>Next Task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88101" y="5110266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 action="ppaction://hlinksldjump"/>
              </a:rPr>
              <a:t>Done!</a:t>
            </a:r>
            <a:endParaRPr lang="en-US" sz="3200" dirty="0"/>
          </a:p>
        </p:txBody>
      </p:sp>
      <p:pic>
        <p:nvPicPr>
          <p:cNvPr id="5" name="Picture 4" descr="5366709862_de0bcdea8b_z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5" y="1052745"/>
            <a:ext cx="3284146" cy="4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5"/>
            <a:ext cx="8229600" cy="1143000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pic>
        <p:nvPicPr>
          <p:cNvPr id="4" name="Content Placeholder 3" descr="Screen Shot 2016-05-04 at 1.22.28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r="-1"/>
          <a:stretch/>
        </p:blipFill>
        <p:spPr>
          <a:xfrm>
            <a:off x="124347" y="240255"/>
            <a:ext cx="8899507" cy="5885969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626057" y="2299586"/>
            <a:ext cx="652224" cy="2848741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61849" y="3260607"/>
            <a:ext cx="514913" cy="1887721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97641" y="2694291"/>
            <a:ext cx="514913" cy="806571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67760" y="1338565"/>
            <a:ext cx="532077" cy="2162298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86388" y="1338565"/>
            <a:ext cx="566404" cy="2883063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08663" y="1211706"/>
            <a:ext cx="869618" cy="4274694"/>
          </a:xfrm>
          <a:prstGeom prst="straightConnector1">
            <a:avLst/>
          </a:prstGeom>
          <a:ln w="38100" cmpd="sng">
            <a:solidFill>
              <a:srgbClr val="94110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61849" y="1338565"/>
            <a:ext cx="514913" cy="1355726"/>
          </a:xfrm>
          <a:prstGeom prst="straightConnector1">
            <a:avLst/>
          </a:prstGeom>
          <a:ln w="38100" cmpd="sng">
            <a:solidFill>
              <a:srgbClr val="94110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24874" y="3183239"/>
            <a:ext cx="330223" cy="1344156"/>
          </a:xfrm>
          <a:prstGeom prst="straightConnector1">
            <a:avLst/>
          </a:prstGeom>
          <a:ln w="38100" cmpd="sng">
            <a:solidFill>
              <a:srgbClr val="94110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93236" y="2299587"/>
            <a:ext cx="706601" cy="2227808"/>
          </a:xfrm>
          <a:prstGeom prst="straightConnector1">
            <a:avLst/>
          </a:prstGeom>
          <a:ln w="38100" cmpd="sng">
            <a:solidFill>
              <a:srgbClr val="94110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86388" y="2299586"/>
            <a:ext cx="566404" cy="1201276"/>
          </a:xfrm>
          <a:prstGeom prst="straightConnector1">
            <a:avLst/>
          </a:prstGeom>
          <a:ln w="38100" cmpd="sng">
            <a:solidFill>
              <a:srgbClr val="94110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innip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UWinnipeg.thmx</Template>
  <TotalTime>2929</TotalTime>
  <Words>285</Words>
  <Application>Microsoft Macintosh PowerPoint</Application>
  <PresentationFormat>On-screen Show (4:3)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UWinnipeg</vt:lpstr>
      <vt:lpstr>PowerPoint Presentation</vt:lpstr>
      <vt:lpstr>PowerPoint Presentation</vt:lpstr>
      <vt:lpstr>Authority</vt:lpstr>
      <vt:lpstr>Process</vt:lpstr>
      <vt:lpstr>Value</vt:lpstr>
      <vt:lpstr>Inquiry</vt:lpstr>
      <vt:lpstr>Conversation</vt:lpstr>
      <vt:lpstr>Strategy</vt:lpstr>
      <vt:lpstr>Lesson Plan</vt:lpstr>
      <vt:lpstr>PowerPoint Presentation</vt:lpstr>
      <vt:lpstr>PowerPoint Presentation</vt:lpstr>
    </vt:vector>
  </TitlesOfParts>
  <Company>University of Winnipeg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the Library</dc:title>
  <dc:creator>Ian Fraser</dc:creator>
  <cp:lastModifiedBy>Ian Fraser</cp:lastModifiedBy>
  <cp:revision>57</cp:revision>
  <dcterms:created xsi:type="dcterms:W3CDTF">2013-09-23T16:53:38Z</dcterms:created>
  <dcterms:modified xsi:type="dcterms:W3CDTF">2016-06-01T00:13:46Z</dcterms:modified>
</cp:coreProperties>
</file>