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70" r:id="rId3"/>
    <p:sldMasterId id="2147483671" r:id="rId4"/>
  </p:sldMasterIdLst>
  <p:notesMasterIdLst>
    <p:notesMasterId r:id="rId2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orient="horz" pos="1188">
          <p15:clr>
            <a:srgbClr val="000000"/>
          </p15:clr>
        </p15:guide>
        <p15:guide id="3" orient="horz" pos="972">
          <p15:clr>
            <a:srgbClr val="000000"/>
          </p15:clr>
        </p15:guide>
        <p15:guide id="4" orient="horz" pos="756">
          <p15:clr>
            <a:srgbClr val="000000"/>
          </p15:clr>
        </p15:guide>
        <p15:guide id="5" orient="horz" pos="1080">
          <p15:clr>
            <a:srgbClr val="000000"/>
          </p15:clr>
        </p15:guide>
        <p15:guide id="6" orient="horz" pos="1404">
          <p15:clr>
            <a:srgbClr val="000000"/>
          </p15:clr>
        </p15:guide>
        <p15:guide id="7" orient="horz" pos="1296">
          <p15:clr>
            <a:srgbClr val="000000"/>
          </p15:clr>
        </p15:guide>
        <p15:guide id="8" orient="horz" pos="864">
          <p15:clr>
            <a:srgbClr val="000000"/>
          </p15:clr>
        </p15:guide>
        <p15:guide id="9" pos="2880">
          <p15:clr>
            <a:srgbClr val="000000"/>
          </p15:clr>
        </p15:guide>
        <p15:guide id="10" pos="1728">
          <p15:clr>
            <a:srgbClr val="000000"/>
          </p15:clr>
        </p15:guide>
        <p15:guide id="11" pos="721">
          <p15:clr>
            <a:srgbClr val="000000"/>
          </p15:clr>
        </p15:guide>
        <p15:guide id="12" pos="1144">
          <p15:clr>
            <a:srgbClr val="000000"/>
          </p15:clr>
        </p15:guide>
        <p15:guide id="13" pos="3455">
          <p15:clr>
            <a:srgbClr val="000000"/>
          </p15:clr>
        </p15:guide>
        <p15:guide id="14" pos="5184">
          <p15:clr>
            <a:srgbClr val="000000"/>
          </p15:clr>
        </p15:guide>
        <p15:guide id="15" pos="2305">
          <p15:clr>
            <a:srgbClr val="000000"/>
          </p15:clr>
        </p15:guide>
        <p15:guide id="16" pos="4035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165"/>
  </p:normalViewPr>
  <p:slideViewPr>
    <p:cSldViewPr snapToGrid="0">
      <p:cViewPr varScale="1">
        <p:scale>
          <a:sx n="125" d="100"/>
          <a:sy n="125" d="100"/>
        </p:scale>
        <p:origin x="1688" y="168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7fcf51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7fcf51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71428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gf7fcf51ca2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9aa55526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9aa55526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239aa55526d_0_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97a4ff8b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97a4ff8b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2497a4ff8b3_0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97a4ff8b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97a4ff8b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2497a4ff8b3_0_3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9aa55526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39aa55526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g239aa55526d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2f2bc73f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2f2bc73f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g222f2bc73f0_1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9aa5552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39aa5552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39aa55526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97a4ff8b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97a4ff8b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497a4ff8b3_0_7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e2b5d5729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9e2b5d5729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e9327a10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7e9327a10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7e9327a103_6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e9327a103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g27e9327a103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002040"/>
              </a:solidFill>
            </a:endParaRPr>
          </a:p>
        </p:txBody>
      </p:sp>
      <p:sp>
        <p:nvSpPr>
          <p:cNvPr id="115" name="Google Shape;115;g27e9327a103_1_7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9aa55526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9aa55526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239aa55526d_0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5c36c267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5c36c267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g165c36c2676_0_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1803e88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1803e88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a1803e88b0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5c36c267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5c36c267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g165c36c2676_0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97a4ff8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97a4ff8b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2497a4ff8b3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095024e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095024e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204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g14095024e0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97a4ff8b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97a4ff8b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g2497a4ff8b3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1">
  <p:cSld name="Title Slide -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0C234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C2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725" cy="4090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75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75" cy="1235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6925" cy="3695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725" cy="60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525" cy="1963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25" cy="130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1">
  <p:cSld name="Title Slide_0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4757738" y="1629966"/>
            <a:ext cx="3857625" cy="15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orbel"/>
              <a:buNone/>
              <a:defRPr sz="41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4757738" y="3209978"/>
            <a:ext cx="3857625" cy="3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>
            <a:spLocks noGrp="1"/>
          </p:cNvSpPr>
          <p:nvPr>
            <p:ph type="pic" idx="2"/>
          </p:nvPr>
        </p:nvSpPr>
        <p:spPr>
          <a:xfrm>
            <a:off x="533109" y="546409"/>
            <a:ext cx="3979350" cy="397935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23888" y="136922"/>
            <a:ext cx="7886700" cy="7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rbel"/>
              <a:buNone/>
              <a:defRPr sz="3000" b="1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1604541" y="866124"/>
            <a:ext cx="5925375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>
            <a:spLocks noGrp="1"/>
          </p:cNvSpPr>
          <p:nvPr>
            <p:ph type="pic" idx="2"/>
          </p:nvPr>
        </p:nvSpPr>
        <p:spPr>
          <a:xfrm>
            <a:off x="2244781" y="1702782"/>
            <a:ext cx="4654800" cy="34407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522494" y="4842272"/>
            <a:ext cx="2214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ts val="700"/>
              <a:buFont typeface="Calibri"/>
              <a:buNone/>
              <a:defRPr sz="700" b="0" i="0" u="none" strike="noStrike" cap="none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>
  <p:cSld name="Title and Content with Im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404220" y="1369219"/>
            <a:ext cx="3685725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pic" idx="2"/>
          </p:nvPr>
        </p:nvSpPr>
        <p:spPr>
          <a:xfrm>
            <a:off x="4413486" y="0"/>
            <a:ext cx="4730625" cy="43353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386954" y="374696"/>
            <a:ext cx="370282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522494" y="4842272"/>
            <a:ext cx="2214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2">
  <p:cSld name="Title and Content 0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386954" y="374696"/>
            <a:ext cx="370282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404220" y="1369219"/>
            <a:ext cx="3685725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>
            <a:spLocks noGrp="1"/>
          </p:cNvSpPr>
          <p:nvPr>
            <p:ph type="pic" idx="2"/>
          </p:nvPr>
        </p:nvSpPr>
        <p:spPr>
          <a:xfrm>
            <a:off x="4091409" y="741402"/>
            <a:ext cx="3663675" cy="3663675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522494" y="4842272"/>
            <a:ext cx="2214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386954" y="184966"/>
            <a:ext cx="8363025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522494" y="4842272"/>
            <a:ext cx="221400" cy="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Slide - 3">
  <p:cSld name="Copy Slide - 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0C2344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C23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02">
  <p:cSld name="1_Title Slide_0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>
            <a:spLocks noGrp="1"/>
          </p:cNvSpPr>
          <p:nvPr>
            <p:ph type="pic" idx="2"/>
          </p:nvPr>
        </p:nvSpPr>
        <p:spPr>
          <a:xfrm>
            <a:off x="533109" y="546409"/>
            <a:ext cx="3979350" cy="397935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3" name="Google Shape;103;p24"/>
          <p:cNvSpPr txBox="1">
            <a:spLocks noGrp="1"/>
          </p:cNvSpPr>
          <p:nvPr>
            <p:ph type="subTitle" idx="1"/>
          </p:nvPr>
        </p:nvSpPr>
        <p:spPr>
          <a:xfrm>
            <a:off x="5251598" y="3363518"/>
            <a:ext cx="3405375" cy="3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cap="none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3"/>
          </p:nvPr>
        </p:nvSpPr>
        <p:spPr>
          <a:xfrm>
            <a:off x="5251740" y="3759476"/>
            <a:ext cx="3400425" cy="3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cap="none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4852333" y="2368981"/>
            <a:ext cx="3758625" cy="6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 b="1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Slide - 2">
  <p:cSld name="Subsection Slide -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25" cy="2052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25" cy="79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25" cy="841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main-mall.fix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-107950" y="1131887"/>
            <a:ext cx="6122987" cy="27352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8243887" y="1131887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 descr="s4b282c20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3762" y="1439862"/>
            <a:ext cx="363537" cy="4937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MOA Evening-0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887" y="0"/>
            <a:ext cx="9001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8243887" y="1131887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 descr="s4b282c20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3762" y="1439862"/>
            <a:ext cx="363537" cy="49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 flipH="1">
            <a:off x="8588375" y="4732337"/>
            <a:ext cx="30480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 descr="MOA Evening-0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0" y="1131887"/>
            <a:ext cx="6015037" cy="1131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/>
        </p:nvSpPr>
        <p:spPr>
          <a:xfrm>
            <a:off x="8243887" y="1131887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5" descr="s4b282c20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9637" y="1439862"/>
            <a:ext cx="363537" cy="49371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 flipH="1">
            <a:off x="8588375" y="4732337"/>
            <a:ext cx="30480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tlt.ubc.ca/resources/teaching/portfolio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ubc.ca/sites/default/files/documents/SAC%20Guide.pdf" TargetMode="External"/><Relationship Id="rId4" Type="http://schemas.openxmlformats.org/officeDocument/2006/relationships/hyperlink" Target="https://wiki.ubc.ca/File:Teaching_Dossier_Self-Assessment_Tool_(Jan_2023)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20/EJC-1d66c7bb3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365125" y="1331897"/>
            <a:ext cx="5430900" cy="23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Teaching Dossier</a:t>
            </a:r>
            <a:endParaRPr/>
          </a:p>
          <a:p>
            <a:pPr marL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1900"/>
              <a:t> An introduction</a:t>
            </a:r>
            <a:endParaRPr sz="1900"/>
          </a:p>
          <a:p>
            <a:pPr marL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1900"/>
          </a:p>
          <a:p>
            <a:pPr marL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15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1900"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365125" y="3432175"/>
            <a:ext cx="54309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Centre for Teaching, Learning and Technology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 teaching dossier typically includes: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Teaching philosophy statement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71428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Teaching activities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71428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Demonstration of teaching effectiveness and reflections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71428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chemeClr val="lt1"/>
                </a:highlight>
              </a:rPr>
              <a:t>Educational leadership statement and activities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71428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Commitment to diversity, equity, and inclusion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5"/>
          <p:cNvSpPr txBox="1"/>
          <p:nvPr/>
        </p:nvSpPr>
        <p:spPr>
          <a:xfrm>
            <a:off x="272500" y="4632675"/>
            <a:ext cx="67734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Details and sample dossiers: https://ctlt.ubc.ca/resources/teaching/portfolios/</a:t>
            </a:r>
            <a:endParaRPr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What should I include in my teaching dossier?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22222"/>
                </a:solidFill>
                <a:highlight>
                  <a:srgbClr val="FFFFFF"/>
                </a:highlight>
              </a:rPr>
              <a:t>See SAC Guide 2020, Appendix 1:</a:t>
            </a:r>
            <a:endParaRPr sz="2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22222"/>
              </a:buClr>
              <a:buSzPts val="2100"/>
              <a:buChar char="●"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Section</a:t>
            </a:r>
            <a:r>
              <a:rPr lang="en-US" sz="2100" i="1">
                <a:solidFill>
                  <a:srgbClr val="222222"/>
                </a:solidFill>
                <a:highlight>
                  <a:srgbClr val="FFFFFF"/>
                </a:highlight>
              </a:rPr>
              <a:t> “4.Candidate’s File”</a:t>
            </a: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Char char="●"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Section </a:t>
            </a:r>
            <a:r>
              <a:rPr lang="en-US" sz="2100" i="1">
                <a:solidFill>
                  <a:srgbClr val="222222"/>
                </a:solidFill>
                <a:highlight>
                  <a:srgbClr val="FFFFFF"/>
                </a:highlight>
              </a:rPr>
              <a:t>“4.2 Evidence of outstanding and innovative achievement in the field of teaching and learning” </a:t>
            </a:r>
            <a:endParaRPr sz="21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71428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71428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Strategies for </a:t>
            </a:r>
            <a:endParaRPr sz="3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starting your dossier</a:t>
            </a:r>
            <a:endParaRPr sz="37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 few strategies to get started on your dossier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Determine the dossier’s purpose and audience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Collect materials on an ongoing basis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Give yourself plenty of time to develop  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Inquire into dossier norms and expectations for your specific context (ask colleagues, your department head, and/or a faculty mentor)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272500" y="4632675"/>
            <a:ext cx="67734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Details and sample dossiers: https://ctlt.ubc.ca/resources/teaching/portfolios/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Ready to develop your dossier?</a:t>
            </a:r>
            <a:endParaRPr sz="37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Resources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Teaching Portfolio section of the CTLT website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Teaching dossier self-assessment tool 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SAC Guide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One-on-one consultations with an educational consultant at CTLT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ELNET mentorship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000000"/>
                </a:solidFill>
              </a:rPr>
              <a:t>For links, see Resources slide.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Resources</a:t>
            </a:r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highlight>
                  <a:srgbClr val="FFFFFF"/>
                </a:highlight>
              </a:rPr>
              <a:t>Teaching Portfolios (CTLT website): </a:t>
            </a:r>
            <a:r>
              <a:rPr lang="en-US" sz="1400" u="sng">
                <a:highlight>
                  <a:srgbClr val="FFFFFF"/>
                </a:highlight>
                <a:hlinkClick r:id="rId3"/>
              </a:rPr>
              <a:t>https://ctlt.ubc.ca/resources/teaching/portfolios/</a:t>
            </a: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highlight>
                  <a:srgbClr val="FFFFFF"/>
                </a:highlight>
              </a:rPr>
              <a:t>Teaching dossier self-assessment tool, download it here: </a:t>
            </a:r>
            <a:r>
              <a:rPr lang="en-US" sz="1400" u="sng">
                <a:highlight>
                  <a:srgbClr val="FFFFFF"/>
                </a:highlight>
                <a:hlinkClick r:id="rId4"/>
              </a:rPr>
              <a:t>https://wiki.ubc.ca/File:Teaching_Dossier_Self-Assessment_Tool_(Jan_2023).docx</a:t>
            </a: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highlight>
                  <a:srgbClr val="FFFFFF"/>
                </a:highlight>
              </a:rPr>
              <a:t>Guide to Reappointment, Promotion and Tenure at UBC 2020 (“SAC Guide”): </a:t>
            </a:r>
            <a:r>
              <a:rPr lang="en-US" sz="1400" u="sng">
                <a:highlight>
                  <a:srgbClr val="FFFFFF"/>
                </a:highlight>
                <a:hlinkClick r:id="rId5"/>
              </a:rPr>
              <a:t>https://hr.ubc.ca/sites/default/files/documents/SAC%20Guide.pdf</a:t>
            </a: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highlight>
                  <a:srgbClr val="FFFFFF"/>
                </a:highlight>
              </a:rPr>
              <a:t>One-on-one consultations with a CTLT consultant, contact: ctlt.info@ubc.ca</a:t>
            </a: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highlight>
                  <a:schemeClr val="lt1"/>
                </a:highlight>
              </a:rPr>
              <a:t>ELNET Mentorship: https://elnet.sites.olt.ubc.ca/</a:t>
            </a:r>
            <a:endParaRPr sz="14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References </a:t>
            </a:r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Graul, A. (2022). Improving performance through strategic teaching documentation: The continued importance of Seldin, Miller &amp; Seldin’s “The Teaching Portfolio" in the face of new reality. Journal on Empowering Teaching Excellence, 5(3), 3.  https://doi.org/10.26077/94ca-3df5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Sebolao, R. (2019). Enhancing the use of a teaching portfolio in higher education as a critically reflexive practice. </a:t>
            </a:r>
            <a:r>
              <a:rPr lang="en-US" sz="1400" i="1">
                <a:solidFill>
                  <a:srgbClr val="222222"/>
                </a:solidFill>
                <a:highlight>
                  <a:srgbClr val="FFFFFF"/>
                </a:highlight>
              </a:rPr>
              <a:t>The Independent Journal of Teaching and Learning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400" i="1">
                <a:solidFill>
                  <a:srgbClr val="222222"/>
                </a:solidFill>
                <a:highlight>
                  <a:srgbClr val="FFFFFF"/>
                </a:highlight>
              </a:rPr>
              <a:t>14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(2), 20-28. </a:t>
            </a: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https://doi.org/10.10520/EJC-1d66c7bb3d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Zayani, M. (2001). The teaching portfolio: Toward an alternative outcomes assessment. </a:t>
            </a:r>
            <a:r>
              <a:rPr lang="en-US" sz="1400" i="1">
                <a:solidFill>
                  <a:srgbClr val="222222"/>
                </a:solidFill>
                <a:highlight>
                  <a:srgbClr val="FFFFFF"/>
                </a:highlight>
              </a:rPr>
              <a:t>Research and Teaching in Developmental Education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400" i="1">
                <a:solidFill>
                  <a:srgbClr val="222222"/>
                </a:solidFill>
                <a:highlight>
                  <a:srgbClr val="FFFFFF"/>
                </a:highlight>
              </a:rPr>
              <a:t>18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(1), 58-64.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body" idx="1"/>
          </p:nvPr>
        </p:nvSpPr>
        <p:spPr>
          <a:xfrm>
            <a:off x="285825" y="1247475"/>
            <a:ext cx="54309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/>
              <a:t>Thank you!</a:t>
            </a:r>
            <a:endParaRPr/>
          </a:p>
          <a:p>
            <a:pPr marL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000"/>
              <a:t>Contact: info@ctlt.ubc.ca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Contact and Copyrights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50" y="1276360"/>
            <a:ext cx="15144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4"/>
          <p:cNvSpPr txBox="1"/>
          <p:nvPr/>
        </p:nvSpPr>
        <p:spPr>
          <a:xfrm>
            <a:off x="438950" y="2051200"/>
            <a:ext cx="7144500" cy="17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This resource was created by the University of British Columbia’s Centre for Teaching, Learning and Technology (</a:t>
            </a:r>
            <a:r>
              <a:rPr lang="en-US" sz="1100" dirty="0" err="1"/>
              <a:t>www.ctlt.ubc.ca</a:t>
            </a:r>
            <a:r>
              <a:rPr lang="en-US" sz="1100" dirty="0"/>
              <a:t>).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You are welcome to use/adapt for your own purposes.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License: Creative Commons Attribution-</a:t>
            </a:r>
            <a:r>
              <a:rPr lang="en-US" sz="1100" dirty="0" err="1"/>
              <a:t>NonCommercial</a:t>
            </a:r>
            <a:r>
              <a:rPr lang="en-US" sz="1100" dirty="0"/>
              <a:t>-</a:t>
            </a:r>
            <a:r>
              <a:rPr lang="en-US" sz="1100" dirty="0" err="1"/>
              <a:t>ShareAlike</a:t>
            </a:r>
            <a:r>
              <a:rPr lang="en-US" sz="1100" dirty="0"/>
              <a:t> 4.0 International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4"/>
              </a:rPr>
              <a:t>https://creativecommons.org/licenses/by-nc-sa/4.0/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 descr="&quot;&quot;"/>
          <p:cNvSpPr/>
          <p:nvPr/>
        </p:nvSpPr>
        <p:spPr>
          <a:xfrm>
            <a:off x="0" y="0"/>
            <a:ext cx="914161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342900" y="273844"/>
            <a:ext cx="3189825" cy="14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rbel"/>
              <a:buNone/>
            </a:pPr>
            <a:r>
              <a:rPr lang="en-US" sz="2600">
                <a:solidFill>
                  <a:schemeClr val="dk1"/>
                </a:solidFill>
              </a:rPr>
              <a:t>Territory Acknowledgement</a:t>
            </a:r>
            <a:endParaRPr sz="3400"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237500" y="1650200"/>
            <a:ext cx="83979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2040"/>
                </a:solidFill>
              </a:rPr>
              <a:t>I am recording this video on the traditional, ancestral and unceded territories of the Sḵwx̱wú7mesh (Squamish), Səl̓ílwətaʔ (Tsleil-Waututh), and xʷməθkʷəy̓əm (Musqueam) Peoples.</a:t>
            </a:r>
            <a:endParaRPr sz="2000">
              <a:solidFill>
                <a:srgbClr val="002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7886700" y="4767263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Learning outcomes</a:t>
            </a:r>
            <a:endParaRPr sz="2400" b="1"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2"/>
          </p:nvPr>
        </p:nvSpPr>
        <p:spPr>
          <a:xfrm>
            <a:off x="438950" y="1371599"/>
            <a:ext cx="7661400" cy="3457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By the end of this video, you should be able to: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Define a teaching dossier.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List 3 or more purposes of a dossier.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List common sections of a teaching dossier.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-US" sz="2100">
                <a:solidFill>
                  <a:srgbClr val="000000"/>
                </a:solidFill>
              </a:rPr>
              <a:t>Identify strategies to advance your own dossier development. 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Teaching dossier: A definition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 teaching dossier is a document that…</a:t>
            </a:r>
            <a:endParaRPr sz="2400" b="1"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2"/>
          </p:nvPr>
        </p:nvSpPr>
        <p:spPr>
          <a:xfrm>
            <a:off x="438950" y="1131898"/>
            <a:ext cx="76614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chemeClr val="lt1"/>
                </a:highlight>
              </a:rPr>
              <a:t>…contains materials, reflections, and selected samples that an instructor has collected, over a period of time, and that are representative of their achievements in teaching. </a:t>
            </a:r>
            <a:endParaRPr sz="2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22222"/>
                </a:solidFill>
                <a:highlight>
                  <a:schemeClr val="lt1"/>
                </a:highlight>
              </a:rPr>
              <a:t>(Sebolao, 2019; Zayani, 2001)</a:t>
            </a:r>
            <a:endParaRPr sz="2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0"/>
          <p:cNvSpPr txBox="1"/>
          <p:nvPr/>
        </p:nvSpPr>
        <p:spPr>
          <a:xfrm>
            <a:off x="40850" y="4491000"/>
            <a:ext cx="80595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71428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 teaching dossier is…</a:t>
            </a:r>
            <a:endParaRPr sz="2400" b="1"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2"/>
          </p:nvPr>
        </p:nvSpPr>
        <p:spPr>
          <a:xfrm>
            <a:off x="438950" y="1131898"/>
            <a:ext cx="76614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“Strategic teaching documentation” 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(Graul, 2022)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40850" y="4491000"/>
            <a:ext cx="80595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71428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Purposes of a teaching dossier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438954" y="411510"/>
            <a:ext cx="7661400" cy="62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Purposes of a teaching dossier</a:t>
            </a:r>
            <a:endParaRPr sz="2400" b="1"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Demonstrate teaching effectiveness in the tenure and promotion process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Used in awards nominations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A component of a job application 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Support your reflective teaching practice</a:t>
            </a:r>
            <a:endParaRPr sz="21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body" idx="2"/>
          </p:nvPr>
        </p:nvSpPr>
        <p:spPr>
          <a:xfrm>
            <a:off x="438954" y="1131888"/>
            <a:ext cx="7661400" cy="3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Sections of a teaching dossier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BC Brand 1">
      <a:dk1>
        <a:srgbClr val="002040"/>
      </a:dk1>
      <a:lt1>
        <a:srgbClr val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UBC Brand 1">
      <a:dk1>
        <a:srgbClr val="002040"/>
      </a:dk1>
      <a:lt1>
        <a:srgbClr val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UBC Brand 1">
      <a:dk1>
        <a:srgbClr val="002040"/>
      </a:dk1>
      <a:lt1>
        <a:srgbClr val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746</Words>
  <Application>Microsoft Macintosh PowerPoint</Application>
  <PresentationFormat>On-screen Show (16:9)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Corbel</vt:lpstr>
      <vt:lpstr>Arial</vt:lpstr>
      <vt:lpstr>Roboto</vt:lpstr>
      <vt:lpstr>1_Office Theme</vt:lpstr>
      <vt:lpstr>11_Office Theme</vt:lpstr>
      <vt:lpstr>7_Office Theme</vt:lpstr>
      <vt:lpstr>Simple Light</vt:lpstr>
      <vt:lpstr>PowerPoint Presentation</vt:lpstr>
      <vt:lpstr>Territory 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Iqbal, Isabeau</cp:lastModifiedBy>
  <cp:revision>2</cp:revision>
  <dcterms:modified xsi:type="dcterms:W3CDTF">2023-10-19T18:08:56Z</dcterms:modified>
</cp:coreProperties>
</file>